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4"/>
    <p:sldMasterId id="2147483912" r:id="rId5"/>
    <p:sldMasterId id="2147483918" r:id="rId6"/>
  </p:sldMasterIdLst>
  <p:notesMasterIdLst>
    <p:notesMasterId r:id="rId20"/>
  </p:notesMasterIdLst>
  <p:handoutMasterIdLst>
    <p:handoutMasterId r:id="rId21"/>
  </p:handoutMasterIdLst>
  <p:sldIdLst>
    <p:sldId id="404" r:id="rId7"/>
    <p:sldId id="405" r:id="rId8"/>
    <p:sldId id="407" r:id="rId9"/>
    <p:sldId id="408" r:id="rId10"/>
    <p:sldId id="410" r:id="rId11"/>
    <p:sldId id="411" r:id="rId12"/>
    <p:sldId id="412" r:id="rId13"/>
    <p:sldId id="413" r:id="rId14"/>
    <p:sldId id="416" r:id="rId15"/>
    <p:sldId id="417" r:id="rId16"/>
    <p:sldId id="419" r:id="rId17"/>
    <p:sldId id="418" r:id="rId18"/>
    <p:sldId id="420" r:id="rId19"/>
  </p:sldIdLst>
  <p:sldSz cx="12192000" cy="6858000"/>
  <p:notesSz cx="7010400" cy="9296400"/>
  <p:defaultTex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2" userDrawn="1">
          <p15:clr>
            <a:srgbClr val="A4A3A4"/>
          </p15:clr>
        </p15:guide>
        <p15:guide id="7" orient="horz" pos="4928" userDrawn="1">
          <p15:clr>
            <a:srgbClr val="A4A3A4"/>
          </p15:clr>
        </p15:guide>
        <p15:guide id="9" orient="horz" pos="312" userDrawn="1">
          <p15:clr>
            <a:srgbClr val="A4A3A4"/>
          </p15:clr>
        </p15:guide>
        <p15:guide id="11" pos="144" userDrawn="1">
          <p15:clr>
            <a:srgbClr val="A4A3A4"/>
          </p15:clr>
        </p15:guide>
        <p15:guide id="13" pos="722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an Hamilton" initials="Mr" lastIdx="2" clrIdx="0"/>
  <p:cmAuthor id="2" name="Shajib, Sabbir S." initials="SS" lastIdx="9" clrIdx="1"/>
  <p:cmAuthor id="3" name="rdlafond" initials="r" lastIdx="3" clrIdx="2"/>
  <p:cmAuthor id="4" name="Matt House" initials="MH" lastIdx="1" clrIdx="3">
    <p:extLst>
      <p:ext uri="{19B8F6BF-5375-455C-9EA6-DF929625EA0E}">
        <p15:presenceInfo xmlns:p15="http://schemas.microsoft.com/office/powerpoint/2012/main" userId="S::matthew.house@eglobaltech.com::1de8a29f-5247-4cb1-be7b-7f69a6d1439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061"/>
    <a:srgbClr val="FFFFFF"/>
    <a:srgbClr val="C81A1E"/>
    <a:srgbClr val="004B91"/>
    <a:srgbClr val="7B4E9C"/>
    <a:srgbClr val="E6E6E6"/>
    <a:srgbClr val="004C93"/>
    <a:srgbClr val="345E92"/>
    <a:srgbClr val="4BA6DB"/>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47E7C3-75C1-4126-9530-5E250D426896}" v="26" dt="2020-02-24T22:10:22.607"/>
  </p1510:revLst>
</p1510:revInfo>
</file>

<file path=ppt/tableStyles.xml><?xml version="1.0" encoding="utf-8"?>
<a:tblStyleLst xmlns:a="http://schemas.openxmlformats.org/drawingml/2006/main" def="{5C22544A-7EE6-4342-B048-85BDC9FD1C3A}">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42" autoAdjust="0"/>
    <p:restoredTop sz="91031" autoAdjust="0"/>
  </p:normalViewPr>
  <p:slideViewPr>
    <p:cSldViewPr snapToGrid="0" showGuides="1">
      <p:cViewPr varScale="1">
        <p:scale>
          <a:sx n="61" d="100"/>
          <a:sy n="61" d="100"/>
        </p:scale>
        <p:origin x="1020" y="28"/>
      </p:cViewPr>
      <p:guideLst>
        <p:guide orient="horz" pos="672"/>
        <p:guide orient="horz" pos="4928"/>
        <p:guide orient="horz" pos="312"/>
        <p:guide pos="144"/>
        <p:guide pos="7224"/>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69" d="100"/>
          <a:sy n="69" d="100"/>
        </p:scale>
        <p:origin x="199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32FFA7-909A-43AF-B952-470B6817A9A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026E8FF-3D6D-4827-830A-5EF64A1E8E4B}"/>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11982EA-BA27-4CEF-A1E5-80CB7C4BE06D}" type="datetimeFigureOut">
              <a:rPr lang="en-US" smtClean="0"/>
              <a:t>2/25/2020</a:t>
            </a:fld>
            <a:endParaRPr lang="en-US" dirty="0"/>
          </a:p>
        </p:txBody>
      </p:sp>
      <p:sp>
        <p:nvSpPr>
          <p:cNvPr id="4" name="Footer Placeholder 3">
            <a:extLst>
              <a:ext uri="{FF2B5EF4-FFF2-40B4-BE49-F238E27FC236}">
                <a16:creationId xmlns:a16="http://schemas.microsoft.com/office/drawing/2014/main" id="{F0E52178-89EE-4904-A594-F45B1589A7B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D9A1FB7-BAF7-4908-B713-494CBDC698E7}"/>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708C33F-7825-4033-AB2A-A976EE6888BE}" type="slidenum">
              <a:rPr lang="en-US" smtClean="0"/>
              <a:t>‹#›</a:t>
            </a:fld>
            <a:endParaRPr lang="en-US" dirty="0"/>
          </a:p>
        </p:txBody>
      </p:sp>
    </p:spTree>
    <p:extLst>
      <p:ext uri="{BB962C8B-B14F-4D97-AF65-F5344CB8AC3E}">
        <p14:creationId xmlns:p14="http://schemas.microsoft.com/office/powerpoint/2010/main" val="3633188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35F1B32-B617-45D1-94AF-84FDAA0F47EC}" type="datetimeFigureOut">
              <a:rPr lang="en-US" smtClean="0"/>
              <a:t>2/25/2020</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571D0E2-04FF-4A5F-A246-E25CA97FA1DD}" type="slidenum">
              <a:rPr lang="en-US" smtClean="0"/>
              <a:t>‹#›</a:t>
            </a:fld>
            <a:endParaRPr lang="en-US" dirty="0"/>
          </a:p>
        </p:txBody>
      </p:sp>
    </p:spTree>
    <p:extLst>
      <p:ext uri="{BB962C8B-B14F-4D97-AF65-F5344CB8AC3E}">
        <p14:creationId xmlns:p14="http://schemas.microsoft.com/office/powerpoint/2010/main" val="1203974605"/>
      </p:ext>
    </p:extLst>
  </p:cSld>
  <p:clrMap bg1="lt1" tx1="dk1" bg2="lt2" tx2="dk2" accent1="accent1" accent2="accent2" accent3="accent3" accent4="accent4" accent5="accent5" accent6="accent6" hlink="hlink" folHlink="folHlink"/>
  <p:notesStyle>
    <a:lvl1pPr marL="0" algn="l" defTabSz="914354" rtl="0" eaLnBrk="1" latinLnBrk="0" hangingPunct="1">
      <a:defRPr sz="1200" kern="1200">
        <a:solidFill>
          <a:schemeClr val="tx1"/>
        </a:solidFill>
        <a:latin typeface="+mn-lt"/>
        <a:ea typeface="+mn-ea"/>
        <a:cs typeface="+mn-cs"/>
      </a:defRPr>
    </a:lvl1pPr>
    <a:lvl2pPr marL="457178"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571D0E2-04FF-4A5F-A246-E25CA97FA1D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930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a transition slide </a:t>
            </a:r>
          </a:p>
        </p:txBody>
      </p:sp>
      <p:sp>
        <p:nvSpPr>
          <p:cNvPr id="4" name="Slide Number Placeholder 3"/>
          <p:cNvSpPr>
            <a:spLocks noGrp="1"/>
          </p:cNvSpPr>
          <p:nvPr>
            <p:ph type="sldNum" sz="quarter" idx="5"/>
          </p:nvPr>
        </p:nvSpPr>
        <p:spPr/>
        <p:txBody>
          <a:bodyPr/>
          <a:lstStyle/>
          <a:p>
            <a:fld id="{B571D0E2-04FF-4A5F-A246-E25CA97FA1DD}" type="slidenum">
              <a:rPr lang="en-US" smtClean="0"/>
              <a:t>3</a:t>
            </a:fld>
            <a:endParaRPr lang="en-US" dirty="0"/>
          </a:p>
        </p:txBody>
      </p:sp>
    </p:spTree>
    <p:extLst>
      <p:ext uri="{BB962C8B-B14F-4D97-AF65-F5344CB8AC3E}">
        <p14:creationId xmlns:p14="http://schemas.microsoft.com/office/powerpoint/2010/main" val="177447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a blank slide for large, independent images or appendix items </a:t>
            </a:r>
          </a:p>
        </p:txBody>
      </p:sp>
      <p:sp>
        <p:nvSpPr>
          <p:cNvPr id="4" name="Slide Number Placeholder 3"/>
          <p:cNvSpPr>
            <a:spLocks noGrp="1"/>
          </p:cNvSpPr>
          <p:nvPr>
            <p:ph type="sldNum" sz="quarter" idx="5"/>
          </p:nvPr>
        </p:nvSpPr>
        <p:spPr/>
        <p:txBody>
          <a:bodyPr/>
          <a:lstStyle/>
          <a:p>
            <a:fld id="{B571D0E2-04FF-4A5F-A246-E25CA97FA1DD}" type="slidenum">
              <a:rPr lang="en-US" smtClean="0"/>
              <a:t>13</a:t>
            </a:fld>
            <a:endParaRPr lang="en-US" dirty="0"/>
          </a:p>
        </p:txBody>
      </p:sp>
    </p:spTree>
    <p:extLst>
      <p:ext uri="{BB962C8B-B14F-4D97-AF65-F5344CB8AC3E}">
        <p14:creationId xmlns:p14="http://schemas.microsoft.com/office/powerpoint/2010/main" val="3790738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DE2C3978-1A8F-4960-B6C9-57E28464C5AC}"/>
              </a:ext>
            </a:extLst>
          </p:cNvPr>
          <p:cNvSpPr/>
          <p:nvPr userDrawn="1"/>
        </p:nvSpPr>
        <p:spPr>
          <a:xfrm>
            <a:off x="0" y="266700"/>
            <a:ext cx="10572750" cy="38150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Rectangle 11">
            <a:extLst>
              <a:ext uri="{FF2B5EF4-FFF2-40B4-BE49-F238E27FC236}">
                <a16:creationId xmlns:a16="http://schemas.microsoft.com/office/drawing/2014/main" id="{1975A3AB-1E60-4202-91CB-E7CAE3E0E148}"/>
              </a:ext>
            </a:extLst>
          </p:cNvPr>
          <p:cNvSpPr/>
          <p:nvPr userDrawn="1"/>
        </p:nvSpPr>
        <p:spPr>
          <a:xfrm flipV="1">
            <a:off x="10796338" y="-1"/>
            <a:ext cx="1395664" cy="432711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Rectangle 12">
            <a:extLst>
              <a:ext uri="{FF2B5EF4-FFF2-40B4-BE49-F238E27FC236}">
                <a16:creationId xmlns:a16="http://schemas.microsoft.com/office/drawing/2014/main" id="{61D5ACA8-092C-4DAF-A6C7-434317FF65FD}"/>
              </a:ext>
            </a:extLst>
          </p:cNvPr>
          <p:cNvSpPr/>
          <p:nvPr userDrawn="1"/>
        </p:nvSpPr>
        <p:spPr>
          <a:xfrm>
            <a:off x="373039" y="5842337"/>
            <a:ext cx="10991851" cy="701731"/>
          </a:xfrm>
          <a:prstGeom prst="rect">
            <a:avLst/>
          </a:prstGeom>
        </p:spPr>
        <p:txBody>
          <a:bodyPr wrap="square">
            <a:spAutoFit/>
          </a:bodyPr>
          <a:lstStyle/>
          <a:p>
            <a:pPr>
              <a:lnSpc>
                <a:spcPct val="110000"/>
              </a:lnSpc>
            </a:pPr>
            <a:r>
              <a:rPr lang="en-US" sz="900" i="1" dirty="0">
                <a:solidFill>
                  <a:schemeClr val="bg2">
                    <a:lumMod val="50000"/>
                  </a:schemeClr>
                </a:solidFill>
              </a:rPr>
              <a:t>This presentation includes data that shall not be disclosed outside the Government and shall not be duplicated, used, or disclosed—in whole or in part—for any purpose other than to evaluate this presentation. However, if a contract is awarded to this offeror as a result of—or in connection with—the submission of these data, the Government shall have the right to duplicate, use, or disclose the data to the extent provided in the resulting contract. This restriction does not limit the Government's right to use information contained in these data if they are obtained from another source without restriction. The data subject to this restriction are contained in all pages of the presentation.</a:t>
            </a:r>
          </a:p>
        </p:txBody>
      </p:sp>
      <p:sp>
        <p:nvSpPr>
          <p:cNvPr id="29" name="Rectangle 28">
            <a:extLst>
              <a:ext uri="{FF2B5EF4-FFF2-40B4-BE49-F238E27FC236}">
                <a16:creationId xmlns:a16="http://schemas.microsoft.com/office/drawing/2014/main" id="{7ED81D08-7571-4CC7-8C40-DB4D40A9591E}"/>
              </a:ext>
            </a:extLst>
          </p:cNvPr>
          <p:cNvSpPr/>
          <p:nvPr userDrawn="1"/>
        </p:nvSpPr>
        <p:spPr>
          <a:xfrm>
            <a:off x="0" y="4313320"/>
            <a:ext cx="12191999" cy="1349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 name="Rectangle 30">
            <a:extLst>
              <a:ext uri="{FF2B5EF4-FFF2-40B4-BE49-F238E27FC236}">
                <a16:creationId xmlns:a16="http://schemas.microsoft.com/office/drawing/2014/main" id="{A96D175D-4453-4D8C-AF1F-07781355AF45}"/>
              </a:ext>
            </a:extLst>
          </p:cNvPr>
          <p:cNvSpPr/>
          <p:nvPr userDrawn="1"/>
        </p:nvSpPr>
        <p:spPr>
          <a:xfrm>
            <a:off x="0" y="762000"/>
            <a:ext cx="12191999" cy="12573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26" name="Picture 25" descr="A picture containing animal, table&#10;&#10;Description generated with high confidence">
            <a:extLst>
              <a:ext uri="{FF2B5EF4-FFF2-40B4-BE49-F238E27FC236}">
                <a16:creationId xmlns:a16="http://schemas.microsoft.com/office/drawing/2014/main" id="{4EBCD47A-EF2E-4423-8E17-DE052A71C6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08007" y="-36341"/>
            <a:ext cx="4699786" cy="4480671"/>
          </a:xfrm>
          <a:prstGeom prst="rect">
            <a:avLst/>
          </a:prstGeom>
        </p:spPr>
      </p:pic>
      <p:sp>
        <p:nvSpPr>
          <p:cNvPr id="15" name="Rectangle 14">
            <a:extLst>
              <a:ext uri="{FF2B5EF4-FFF2-40B4-BE49-F238E27FC236}">
                <a16:creationId xmlns:a16="http://schemas.microsoft.com/office/drawing/2014/main" id="{A1FE7D0F-37B7-447C-84AE-AE3B3DA75C98}"/>
              </a:ext>
            </a:extLst>
          </p:cNvPr>
          <p:cNvSpPr/>
          <p:nvPr userDrawn="1"/>
        </p:nvSpPr>
        <p:spPr>
          <a:xfrm>
            <a:off x="7628020" y="4313320"/>
            <a:ext cx="4563979" cy="134954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3" name="Picture 2">
            <a:extLst>
              <a:ext uri="{FF2B5EF4-FFF2-40B4-BE49-F238E27FC236}">
                <a16:creationId xmlns:a16="http://schemas.microsoft.com/office/drawing/2014/main" id="{41CA66B2-1F69-405D-AA2B-D9E5319249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323" y="762000"/>
            <a:ext cx="3823077" cy="1233713"/>
          </a:xfrm>
          <a:prstGeom prst="rect">
            <a:avLst/>
          </a:prstGeom>
        </p:spPr>
      </p:pic>
    </p:spTree>
    <p:extLst>
      <p:ext uri="{BB962C8B-B14F-4D97-AF65-F5344CB8AC3E}">
        <p14:creationId xmlns:p14="http://schemas.microsoft.com/office/powerpoint/2010/main" val="3254034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lit Slide">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id="{57685EB0-5923-4504-8A7F-4215AC631ADF}"/>
              </a:ext>
            </a:extLst>
          </p:cNvPr>
          <p:cNvSpPr/>
          <p:nvPr userDrawn="1"/>
        </p:nvSpPr>
        <p:spPr>
          <a:xfrm rot="5400000">
            <a:off x="-290947" y="1226126"/>
            <a:ext cx="4966854" cy="4384965"/>
          </a:xfrm>
          <a:prstGeom prst="round2SameRect">
            <a:avLst>
              <a:gd name="adj1" fmla="val 93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E6BB14F-D956-4500-AE6F-50FDC3481F08}"/>
              </a:ext>
            </a:extLst>
          </p:cNvPr>
          <p:cNvSpPr/>
          <p:nvPr userDrawn="1"/>
        </p:nvSpPr>
        <p:spPr>
          <a:xfrm>
            <a:off x="0" y="1"/>
            <a:ext cx="11468099" cy="323849"/>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endParaRPr lang="en-US" sz="2400" dirty="0">
              <a:solidFill>
                <a:prstClr val="white"/>
              </a:solidFill>
              <a:latin typeface="Calibri Light" panose="020F0302020204030204" pitchFamily="34" charset="0"/>
            </a:endParaRPr>
          </a:p>
        </p:txBody>
      </p:sp>
      <p:sp>
        <p:nvSpPr>
          <p:cNvPr id="33" name="Rectangle: Single Corner Rounded 32">
            <a:extLst>
              <a:ext uri="{FF2B5EF4-FFF2-40B4-BE49-F238E27FC236}">
                <a16:creationId xmlns:a16="http://schemas.microsoft.com/office/drawing/2014/main" id="{DB29E9B2-912A-46CC-880C-B81197BF9451}"/>
              </a:ext>
            </a:extLst>
          </p:cNvPr>
          <p:cNvSpPr/>
          <p:nvPr userDrawn="1"/>
        </p:nvSpPr>
        <p:spPr>
          <a:xfrm>
            <a:off x="0" y="323850"/>
            <a:ext cx="12192001" cy="527713"/>
          </a:xfrm>
          <a:prstGeom prst="round1Rect">
            <a:avLst>
              <a:gd name="adj" fmla="val 2538"/>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endParaRPr lang="en-US" sz="2400" dirty="0">
              <a:solidFill>
                <a:prstClr val="white"/>
              </a:solidFill>
              <a:latin typeface="Calibri Light" panose="020F0302020204030204" pitchFamily="34" charset="0"/>
            </a:endParaRPr>
          </a:p>
        </p:txBody>
      </p:sp>
      <p:sp>
        <p:nvSpPr>
          <p:cNvPr id="34" name="Freeform: Shape 33">
            <a:extLst>
              <a:ext uri="{FF2B5EF4-FFF2-40B4-BE49-F238E27FC236}">
                <a16:creationId xmlns:a16="http://schemas.microsoft.com/office/drawing/2014/main" id="{A80DDD4A-507A-4F11-867C-1473728A87D9}"/>
              </a:ext>
            </a:extLst>
          </p:cNvPr>
          <p:cNvSpPr/>
          <p:nvPr userDrawn="1"/>
        </p:nvSpPr>
        <p:spPr>
          <a:xfrm>
            <a:off x="10896600" y="0"/>
            <a:ext cx="1295400" cy="857250"/>
          </a:xfrm>
          <a:custGeom>
            <a:avLst/>
            <a:gdLst>
              <a:gd name="connsiteX0" fmla="*/ 0 w 1295400"/>
              <a:gd name="connsiteY0" fmla="*/ 0 h 1066800"/>
              <a:gd name="connsiteX1" fmla="*/ 1295400 w 1295400"/>
              <a:gd name="connsiteY1" fmla="*/ 0 h 1066800"/>
              <a:gd name="connsiteX2" fmla="*/ 1295400 w 1295400"/>
              <a:gd name="connsiteY2" fmla="*/ 1066800 h 1066800"/>
              <a:gd name="connsiteX3" fmla="*/ 0 w 1295400"/>
              <a:gd name="connsiteY3" fmla="*/ 0 h 1066800"/>
            </a:gdLst>
            <a:ahLst/>
            <a:cxnLst>
              <a:cxn ang="0">
                <a:pos x="connsiteX0" y="connsiteY0"/>
              </a:cxn>
              <a:cxn ang="0">
                <a:pos x="connsiteX1" y="connsiteY1"/>
              </a:cxn>
              <a:cxn ang="0">
                <a:pos x="connsiteX2" y="connsiteY2"/>
              </a:cxn>
              <a:cxn ang="0">
                <a:pos x="connsiteX3" y="connsiteY3"/>
              </a:cxn>
            </a:cxnLst>
            <a:rect l="l" t="t" r="r" b="b"/>
            <a:pathLst>
              <a:path w="1295400" h="1066800">
                <a:moveTo>
                  <a:pt x="0" y="0"/>
                </a:moveTo>
                <a:lnTo>
                  <a:pt x="1295400" y="0"/>
                </a:lnTo>
                <a:lnTo>
                  <a:pt x="1295400" y="10668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picture containing animal, insect&#10;&#10;Description generated with very high confidence">
            <a:extLst>
              <a:ext uri="{FF2B5EF4-FFF2-40B4-BE49-F238E27FC236}">
                <a16:creationId xmlns:a16="http://schemas.microsoft.com/office/drawing/2014/main" id="{58A64F0C-0782-49FF-BE09-B1EB0C9EDB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4842" y="-476250"/>
            <a:ext cx="1787658" cy="1787658"/>
          </a:xfrm>
          <a:prstGeom prst="rect">
            <a:avLst/>
          </a:prstGeom>
        </p:spPr>
      </p:pic>
      <p:sp>
        <p:nvSpPr>
          <p:cNvPr id="14" name="Round Same Side Corner Rectangle 12"/>
          <p:cNvSpPr/>
          <p:nvPr userDrawn="1"/>
        </p:nvSpPr>
        <p:spPr>
          <a:xfrm rot="16200000" flipH="1">
            <a:off x="5933163" y="54281"/>
            <a:ext cx="325675" cy="12192001"/>
          </a:xfrm>
          <a:prstGeom prst="rect">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CF5300"/>
                </a:solidFill>
              </a:rPr>
              <a:t> </a:t>
            </a:r>
          </a:p>
        </p:txBody>
      </p:sp>
      <p:sp>
        <p:nvSpPr>
          <p:cNvPr id="4" name="Slide Number Placeholder 3"/>
          <p:cNvSpPr>
            <a:spLocks noGrp="1"/>
          </p:cNvSpPr>
          <p:nvPr>
            <p:ph type="sldNum" sz="quarter" idx="12"/>
          </p:nvPr>
        </p:nvSpPr>
        <p:spPr>
          <a:xfrm>
            <a:off x="11368585" y="6356351"/>
            <a:ext cx="643596" cy="365125"/>
          </a:xfrm>
        </p:spPr>
        <p:txBody>
          <a:bodyPr/>
          <a:lstStyle>
            <a:lvl1pPr>
              <a:defRPr sz="1050"/>
            </a:lvl1pPr>
          </a:lstStyle>
          <a:p>
            <a:fld id="{04FD9700-F5CC-49AF-BD2D-23D2173C44DC}" type="slidenum">
              <a:rPr lang="en-US" smtClean="0">
                <a:solidFill>
                  <a:prstClr val="black">
                    <a:tint val="75000"/>
                  </a:prstClr>
                </a:solidFill>
              </a:rPr>
              <a:pPr/>
              <a:t>‹#›</a:t>
            </a:fld>
            <a:endParaRPr lang="en-US" dirty="0">
              <a:solidFill>
                <a:prstClr val="black">
                  <a:tint val="75000"/>
                </a:prstClr>
              </a:solidFill>
            </a:endParaRPr>
          </a:p>
        </p:txBody>
      </p:sp>
      <p:sp>
        <p:nvSpPr>
          <p:cNvPr id="5" name="Title 2"/>
          <p:cNvSpPr>
            <a:spLocks noGrp="1"/>
          </p:cNvSpPr>
          <p:nvPr>
            <p:ph type="title"/>
          </p:nvPr>
        </p:nvSpPr>
        <p:spPr>
          <a:xfrm>
            <a:off x="192505" y="459387"/>
            <a:ext cx="9789695" cy="365779"/>
          </a:xfrm>
          <a:prstGeom prst="rect">
            <a:avLst/>
          </a:prstGeom>
        </p:spPr>
        <p:txBody>
          <a:bodyPr lIns="91438" tIns="45719" rIns="91438" bIns="45719">
            <a:noAutofit/>
          </a:bodyPr>
          <a:lstStyle>
            <a:lvl1pPr>
              <a:defRPr sz="2400" b="1" i="0">
                <a:solidFill>
                  <a:schemeClr val="accent1"/>
                </a:solidFill>
                <a:latin typeface="+mj-lt"/>
                <a:cs typeface="Calibri" panose="020F0502020204030204" pitchFamily="34" charset="0"/>
              </a:defRPr>
            </a:lvl1pPr>
          </a:lstStyle>
          <a:p>
            <a:r>
              <a:rPr lang="en-US" dirty="0"/>
              <a:t>Click to edit Master title style</a:t>
            </a:r>
            <a:endParaRPr lang="en-GB" dirty="0"/>
          </a:p>
        </p:txBody>
      </p:sp>
      <p:cxnSp>
        <p:nvCxnSpPr>
          <p:cNvPr id="8" name="Straight Connector 7"/>
          <p:cNvCxnSpPr/>
          <p:nvPr userDrawn="1"/>
        </p:nvCxnSpPr>
        <p:spPr>
          <a:xfrm>
            <a:off x="11596703" y="6392779"/>
            <a:ext cx="0" cy="36576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idx="1"/>
          </p:nvPr>
        </p:nvSpPr>
        <p:spPr>
          <a:xfrm>
            <a:off x="163774" y="1080655"/>
            <a:ext cx="3982199" cy="4509654"/>
          </a:xfrm>
          <a:prstGeom prst="rect">
            <a:avLst/>
          </a:prstGeom>
        </p:spPr>
        <p:txBody>
          <a:bodyPr vert="horz" lIns="91440" tIns="45720" rIns="91440" bIns="45720" rtlCol="0">
            <a:noAutofit/>
          </a:bodyPr>
          <a:lstStyle>
            <a:lvl1pPr>
              <a:defRPr b="1">
                <a:solidFill>
                  <a:schemeClr val="bg1"/>
                </a:solidFill>
                <a:latin typeface="+mn-lt"/>
              </a:defRPr>
            </a:lvl1pPr>
            <a:lvl2pPr>
              <a:buClr>
                <a:schemeClr val="tx2">
                  <a:lumMod val="50000"/>
                </a:schemeClr>
              </a:buClr>
              <a:defRPr>
                <a:solidFill>
                  <a:schemeClr val="bg1"/>
                </a:solidFill>
                <a:latin typeface="+mn-lt"/>
              </a:defRPr>
            </a:lvl2pPr>
            <a:lvl3pPr>
              <a:defRPr>
                <a:solidFill>
                  <a:schemeClr val="bg1"/>
                </a:solidFill>
                <a:latin typeface="+mn-lt"/>
              </a:defRPr>
            </a:lvl3pPr>
          </a:lstStyle>
          <a:p>
            <a:pPr lvl="0"/>
            <a:r>
              <a:rPr lang="en-US" dirty="0"/>
              <a:t>Edit Master text styles</a:t>
            </a:r>
          </a:p>
          <a:p>
            <a:pPr marL="685783" lvl="1" indent="-228594" algn="l" defTabSz="914377" rtl="0" eaLnBrk="1" latinLnBrk="0" hangingPunct="1">
              <a:lnSpc>
                <a:spcPct val="90000"/>
              </a:lnSpc>
              <a:spcBef>
                <a:spcPts val="500"/>
              </a:spcBef>
              <a:buClr>
                <a:srgbClr val="DDB307"/>
              </a:buClr>
              <a:buFont typeface="Century Gothic" panose="020B0502020202020204" pitchFamily="34" charset="0"/>
              <a:buChar char="―"/>
            </a:pPr>
            <a:r>
              <a:rPr lang="en-US" dirty="0"/>
              <a:t>Second level</a:t>
            </a:r>
          </a:p>
          <a:p>
            <a:pPr marL="1142971" lvl="2" indent="-228594" algn="l" defTabSz="914377" rtl="0" eaLnBrk="1" latinLnBrk="0" hangingPunct="1">
              <a:lnSpc>
                <a:spcPct val="90000"/>
              </a:lnSpc>
              <a:spcBef>
                <a:spcPts val="500"/>
              </a:spcBef>
              <a:buClr>
                <a:srgbClr val="DDB307"/>
              </a:buClr>
              <a:buFont typeface="Arial" panose="020B0604020202020204" pitchFamily="34" charset="0"/>
              <a:buChar char="•"/>
            </a:pPr>
            <a:r>
              <a:rPr lang="en-US" dirty="0"/>
              <a:t>Third level</a:t>
            </a:r>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5086" y="5761823"/>
            <a:ext cx="1085927" cy="688476"/>
          </a:xfrm>
          <a:prstGeom prst="rect">
            <a:avLst/>
          </a:prstGeom>
        </p:spPr>
      </p:pic>
      <p:sp>
        <p:nvSpPr>
          <p:cNvPr id="19" name="Footer Placeholder 1">
            <a:extLst>
              <a:ext uri="{FF2B5EF4-FFF2-40B4-BE49-F238E27FC236}">
                <a16:creationId xmlns:a16="http://schemas.microsoft.com/office/drawing/2014/main" id="{8FA462C8-5CF6-4357-8EFE-3007956952D7}"/>
              </a:ext>
            </a:extLst>
          </p:cNvPr>
          <p:cNvSpPr>
            <a:spLocks noGrp="1"/>
          </p:cNvSpPr>
          <p:nvPr>
            <p:ph type="ftr" sz="quarter" idx="3"/>
          </p:nvPr>
        </p:nvSpPr>
        <p:spPr>
          <a:xfrm>
            <a:off x="5538355" y="6314544"/>
            <a:ext cx="5893284"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dirty="0"/>
              <a:t>Use or disclosure of data contained on this sheet is subject to the restriction on the title page.</a:t>
            </a:r>
          </a:p>
        </p:txBody>
      </p:sp>
      <p:sp>
        <p:nvSpPr>
          <p:cNvPr id="20" name="Date Placeholder 3">
            <a:extLst>
              <a:ext uri="{FF2B5EF4-FFF2-40B4-BE49-F238E27FC236}">
                <a16:creationId xmlns:a16="http://schemas.microsoft.com/office/drawing/2014/main" id="{B8221319-2797-4BEF-8587-94CE86327CD1}"/>
              </a:ext>
            </a:extLst>
          </p:cNvPr>
          <p:cNvSpPr>
            <a:spLocks noGrp="1"/>
          </p:cNvSpPr>
          <p:nvPr>
            <p:ph type="dt" sz="half" idx="2"/>
          </p:nvPr>
        </p:nvSpPr>
        <p:spPr>
          <a:xfrm>
            <a:off x="10175358" y="6492875"/>
            <a:ext cx="1242237" cy="365125"/>
          </a:xfrm>
          <a:prstGeom prst="rect">
            <a:avLst/>
          </a:prstGeom>
        </p:spPr>
        <p:txBody>
          <a:bodyPr vert="horz" lIns="91440" tIns="45720" rIns="91440" bIns="45720" rtlCol="0" anchor="ctr"/>
          <a:lstStyle>
            <a:lvl1pPr>
              <a:defRPr lang="en-US" sz="900" smtClean="0">
                <a:solidFill>
                  <a:schemeClr val="tx1">
                    <a:tint val="75000"/>
                  </a:schemeClr>
                </a:solidFill>
              </a:defRPr>
            </a:lvl1pPr>
          </a:lstStyle>
          <a:p>
            <a:pPr algn="r"/>
            <a:fld id="{844EEFD9-E3DD-4461-ABB9-7F06736564BD}" type="datetime1">
              <a:rPr lang="en-US" smtClean="0"/>
              <a:t>2/25/2020</a:t>
            </a:fld>
            <a:endParaRPr lang="en-US" dirty="0"/>
          </a:p>
        </p:txBody>
      </p:sp>
      <p:sp>
        <p:nvSpPr>
          <p:cNvPr id="11" name="Content Placeholder 10">
            <a:extLst>
              <a:ext uri="{FF2B5EF4-FFF2-40B4-BE49-F238E27FC236}">
                <a16:creationId xmlns:a16="http://schemas.microsoft.com/office/drawing/2014/main" id="{141B251D-FAE3-46CC-99C7-A9EAE403FA12}"/>
              </a:ext>
            </a:extLst>
          </p:cNvPr>
          <p:cNvSpPr>
            <a:spLocks noGrp="1"/>
          </p:cNvSpPr>
          <p:nvPr>
            <p:ph sz="quarter" idx="15"/>
          </p:nvPr>
        </p:nvSpPr>
        <p:spPr>
          <a:xfrm>
            <a:off x="4660491" y="1091381"/>
            <a:ext cx="7030064" cy="4660490"/>
          </a:xfrm>
        </p:spPr>
        <p:txBody>
          <a:bodyPr/>
          <a:lstStyle/>
          <a:p>
            <a:pPr lvl="0"/>
            <a:r>
              <a:rPr lang="en-US" dirty="0"/>
              <a:t>Edit Master text styles</a:t>
            </a:r>
          </a:p>
        </p:txBody>
      </p:sp>
      <p:pic>
        <p:nvPicPr>
          <p:cNvPr id="18" name="Picture 17">
            <a:extLst>
              <a:ext uri="{FF2B5EF4-FFF2-40B4-BE49-F238E27FC236}">
                <a16:creationId xmlns:a16="http://schemas.microsoft.com/office/drawing/2014/main" id="{86A415AB-E719-4ECC-8B63-87329B1BCD2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0987" y="6369939"/>
            <a:ext cx="1246774" cy="402336"/>
          </a:xfrm>
          <a:prstGeom prst="rect">
            <a:avLst/>
          </a:prstGeom>
        </p:spPr>
      </p:pic>
    </p:spTree>
    <p:extLst>
      <p:ext uri="{BB962C8B-B14F-4D97-AF65-F5344CB8AC3E}">
        <p14:creationId xmlns:p14="http://schemas.microsoft.com/office/powerpoint/2010/main" val="1632796103"/>
      </p:ext>
    </p:extLst>
  </p:cSld>
  <p:clrMapOvr>
    <a:masterClrMapping/>
  </p:clrMapOvr>
  <p:extLst>
    <p:ext uri="{DCECCB84-F9BA-43D5-87BE-67443E8EF086}">
      <p15:sldGuideLst xmlns:p15="http://schemas.microsoft.com/office/powerpoint/2012/main">
        <p15:guide id="1" orient="horz" pos="456">
          <p15:clr>
            <a:srgbClr val="FBAE40"/>
          </p15:clr>
        </p15:guide>
        <p15:guide id="2" pos="16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E6BB14F-D956-4500-AE6F-50FDC3481F08}"/>
              </a:ext>
            </a:extLst>
          </p:cNvPr>
          <p:cNvSpPr/>
          <p:nvPr userDrawn="1"/>
        </p:nvSpPr>
        <p:spPr>
          <a:xfrm>
            <a:off x="0" y="1"/>
            <a:ext cx="11468099" cy="323849"/>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endParaRPr lang="en-US" sz="2400" dirty="0">
              <a:solidFill>
                <a:prstClr val="white"/>
              </a:solidFill>
              <a:latin typeface="Calibri Light" panose="020F0302020204030204" pitchFamily="34" charset="0"/>
            </a:endParaRPr>
          </a:p>
        </p:txBody>
      </p:sp>
      <p:sp>
        <p:nvSpPr>
          <p:cNvPr id="33" name="Rectangle: Single Corner Rounded 32">
            <a:extLst>
              <a:ext uri="{FF2B5EF4-FFF2-40B4-BE49-F238E27FC236}">
                <a16:creationId xmlns:a16="http://schemas.microsoft.com/office/drawing/2014/main" id="{DB29E9B2-912A-46CC-880C-B81197BF9451}"/>
              </a:ext>
            </a:extLst>
          </p:cNvPr>
          <p:cNvSpPr/>
          <p:nvPr userDrawn="1"/>
        </p:nvSpPr>
        <p:spPr>
          <a:xfrm>
            <a:off x="0" y="323850"/>
            <a:ext cx="12192001" cy="527713"/>
          </a:xfrm>
          <a:prstGeom prst="round1Rect">
            <a:avLst>
              <a:gd name="adj" fmla="val 2538"/>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endParaRPr lang="en-US" sz="2400" dirty="0">
              <a:solidFill>
                <a:prstClr val="white"/>
              </a:solidFill>
              <a:latin typeface="Calibri Light" panose="020F0302020204030204" pitchFamily="34" charset="0"/>
            </a:endParaRPr>
          </a:p>
        </p:txBody>
      </p:sp>
      <p:sp>
        <p:nvSpPr>
          <p:cNvPr id="34" name="Freeform: Shape 33">
            <a:extLst>
              <a:ext uri="{FF2B5EF4-FFF2-40B4-BE49-F238E27FC236}">
                <a16:creationId xmlns:a16="http://schemas.microsoft.com/office/drawing/2014/main" id="{A80DDD4A-507A-4F11-867C-1473728A87D9}"/>
              </a:ext>
            </a:extLst>
          </p:cNvPr>
          <p:cNvSpPr/>
          <p:nvPr userDrawn="1"/>
        </p:nvSpPr>
        <p:spPr>
          <a:xfrm>
            <a:off x="10896600" y="0"/>
            <a:ext cx="1295400" cy="857250"/>
          </a:xfrm>
          <a:custGeom>
            <a:avLst/>
            <a:gdLst>
              <a:gd name="connsiteX0" fmla="*/ 0 w 1295400"/>
              <a:gd name="connsiteY0" fmla="*/ 0 h 1066800"/>
              <a:gd name="connsiteX1" fmla="*/ 1295400 w 1295400"/>
              <a:gd name="connsiteY1" fmla="*/ 0 h 1066800"/>
              <a:gd name="connsiteX2" fmla="*/ 1295400 w 1295400"/>
              <a:gd name="connsiteY2" fmla="*/ 1066800 h 1066800"/>
              <a:gd name="connsiteX3" fmla="*/ 0 w 1295400"/>
              <a:gd name="connsiteY3" fmla="*/ 0 h 1066800"/>
            </a:gdLst>
            <a:ahLst/>
            <a:cxnLst>
              <a:cxn ang="0">
                <a:pos x="connsiteX0" y="connsiteY0"/>
              </a:cxn>
              <a:cxn ang="0">
                <a:pos x="connsiteX1" y="connsiteY1"/>
              </a:cxn>
              <a:cxn ang="0">
                <a:pos x="connsiteX2" y="connsiteY2"/>
              </a:cxn>
              <a:cxn ang="0">
                <a:pos x="connsiteX3" y="connsiteY3"/>
              </a:cxn>
            </a:cxnLst>
            <a:rect l="l" t="t" r="r" b="b"/>
            <a:pathLst>
              <a:path w="1295400" h="1066800">
                <a:moveTo>
                  <a:pt x="0" y="0"/>
                </a:moveTo>
                <a:lnTo>
                  <a:pt x="1295400" y="0"/>
                </a:lnTo>
                <a:lnTo>
                  <a:pt x="1295400" y="10668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picture containing animal, insect&#10;&#10;Description generated with very high confidence">
            <a:extLst>
              <a:ext uri="{FF2B5EF4-FFF2-40B4-BE49-F238E27FC236}">
                <a16:creationId xmlns:a16="http://schemas.microsoft.com/office/drawing/2014/main" id="{58A64F0C-0782-49FF-BE09-B1EB0C9EDB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4842" y="-476250"/>
            <a:ext cx="1787658" cy="1787658"/>
          </a:xfrm>
          <a:prstGeom prst="rect">
            <a:avLst/>
          </a:prstGeom>
        </p:spPr>
      </p:pic>
      <p:sp>
        <p:nvSpPr>
          <p:cNvPr id="14" name="Round Same Side Corner Rectangle 12"/>
          <p:cNvSpPr/>
          <p:nvPr userDrawn="1"/>
        </p:nvSpPr>
        <p:spPr>
          <a:xfrm rot="16200000" flipH="1">
            <a:off x="5933163" y="54281"/>
            <a:ext cx="325675" cy="12192001"/>
          </a:xfrm>
          <a:prstGeom prst="rect">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CF5300"/>
                </a:solidFill>
              </a:rPr>
              <a:t> </a:t>
            </a:r>
          </a:p>
        </p:txBody>
      </p:sp>
      <p:sp>
        <p:nvSpPr>
          <p:cNvPr id="4" name="Slide Number Placeholder 3"/>
          <p:cNvSpPr>
            <a:spLocks noGrp="1"/>
          </p:cNvSpPr>
          <p:nvPr>
            <p:ph type="sldNum" sz="quarter" idx="12"/>
          </p:nvPr>
        </p:nvSpPr>
        <p:spPr>
          <a:xfrm>
            <a:off x="11368585" y="6356351"/>
            <a:ext cx="643596" cy="365125"/>
          </a:xfrm>
        </p:spPr>
        <p:txBody>
          <a:bodyPr/>
          <a:lstStyle>
            <a:lvl1pPr>
              <a:defRPr sz="1050"/>
            </a:lvl1pPr>
          </a:lstStyle>
          <a:p>
            <a:fld id="{04FD9700-F5CC-49AF-BD2D-23D2173C44DC}" type="slidenum">
              <a:rPr lang="en-US" smtClean="0">
                <a:solidFill>
                  <a:prstClr val="black">
                    <a:tint val="75000"/>
                  </a:prstClr>
                </a:solidFill>
              </a:rPr>
              <a:pPr/>
              <a:t>‹#›</a:t>
            </a:fld>
            <a:endParaRPr lang="en-US" dirty="0">
              <a:solidFill>
                <a:prstClr val="black">
                  <a:tint val="75000"/>
                </a:prstClr>
              </a:solidFill>
            </a:endParaRPr>
          </a:p>
        </p:txBody>
      </p:sp>
      <p:sp>
        <p:nvSpPr>
          <p:cNvPr id="5" name="Title 2"/>
          <p:cNvSpPr>
            <a:spLocks noGrp="1"/>
          </p:cNvSpPr>
          <p:nvPr>
            <p:ph type="title"/>
          </p:nvPr>
        </p:nvSpPr>
        <p:spPr>
          <a:xfrm>
            <a:off x="192505" y="459387"/>
            <a:ext cx="9789695" cy="365779"/>
          </a:xfrm>
          <a:prstGeom prst="rect">
            <a:avLst/>
          </a:prstGeom>
        </p:spPr>
        <p:txBody>
          <a:bodyPr lIns="91438" tIns="45719" rIns="91438" bIns="45719">
            <a:noAutofit/>
          </a:bodyPr>
          <a:lstStyle>
            <a:lvl1pPr>
              <a:defRPr sz="2400" b="1" i="0">
                <a:solidFill>
                  <a:schemeClr val="accent1"/>
                </a:solidFill>
                <a:latin typeface="+mj-lt"/>
                <a:cs typeface="Calibri" panose="020F0502020204030204" pitchFamily="34" charset="0"/>
              </a:defRPr>
            </a:lvl1pPr>
          </a:lstStyle>
          <a:p>
            <a:r>
              <a:rPr lang="en-US" dirty="0"/>
              <a:t>Click to edit Master title style</a:t>
            </a:r>
            <a:endParaRPr lang="en-GB" dirty="0"/>
          </a:p>
        </p:txBody>
      </p:sp>
      <p:cxnSp>
        <p:nvCxnSpPr>
          <p:cNvPr id="8" name="Straight Connector 7"/>
          <p:cNvCxnSpPr/>
          <p:nvPr userDrawn="1"/>
        </p:nvCxnSpPr>
        <p:spPr>
          <a:xfrm>
            <a:off x="11596703" y="6392779"/>
            <a:ext cx="0" cy="36576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5086" y="5761823"/>
            <a:ext cx="1085927" cy="688476"/>
          </a:xfrm>
          <a:prstGeom prst="rect">
            <a:avLst/>
          </a:prstGeom>
        </p:spPr>
      </p:pic>
      <p:sp>
        <p:nvSpPr>
          <p:cNvPr id="29" name="Table Placeholder 28">
            <a:extLst>
              <a:ext uri="{FF2B5EF4-FFF2-40B4-BE49-F238E27FC236}">
                <a16:creationId xmlns:a16="http://schemas.microsoft.com/office/drawing/2014/main" id="{7E348A44-D42F-4C5E-9556-6A2E85E81E8C}"/>
              </a:ext>
            </a:extLst>
          </p:cNvPr>
          <p:cNvSpPr>
            <a:spLocks noGrp="1"/>
          </p:cNvSpPr>
          <p:nvPr>
            <p:ph type="tbl" sz="quarter" idx="13"/>
          </p:nvPr>
        </p:nvSpPr>
        <p:spPr>
          <a:xfrm>
            <a:off x="266700" y="1371600"/>
            <a:ext cx="11558588" cy="3854450"/>
          </a:xfrm>
        </p:spPr>
        <p:txBody>
          <a:bodyPr>
            <a:normAutofit/>
          </a:bodyPr>
          <a:lstStyle>
            <a:lvl1pPr>
              <a:defRPr lang="en-US" sz="1400" kern="1200" dirty="0">
                <a:solidFill>
                  <a:srgbClr val="58585B"/>
                </a:solidFill>
                <a:latin typeface="+mj-lt"/>
                <a:ea typeface="+mn-ea"/>
                <a:cs typeface="+mn-cs"/>
              </a:defRPr>
            </a:lvl1pPr>
          </a:lstStyle>
          <a:p>
            <a:endParaRPr lang="en-US" dirty="0"/>
          </a:p>
        </p:txBody>
      </p:sp>
      <p:sp>
        <p:nvSpPr>
          <p:cNvPr id="38" name="Footer Placeholder 1">
            <a:extLst>
              <a:ext uri="{FF2B5EF4-FFF2-40B4-BE49-F238E27FC236}">
                <a16:creationId xmlns:a16="http://schemas.microsoft.com/office/drawing/2014/main" id="{3A844B6B-819C-4043-8C53-77BF24D0BB24}"/>
              </a:ext>
            </a:extLst>
          </p:cNvPr>
          <p:cNvSpPr>
            <a:spLocks noGrp="1"/>
          </p:cNvSpPr>
          <p:nvPr>
            <p:ph type="ftr" sz="quarter" idx="3"/>
          </p:nvPr>
        </p:nvSpPr>
        <p:spPr>
          <a:xfrm>
            <a:off x="5538355" y="6314544"/>
            <a:ext cx="5893284"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dirty="0"/>
              <a:t>Use or disclosure of data contained on this sheet is subject to the restriction on the title page.</a:t>
            </a:r>
          </a:p>
        </p:txBody>
      </p:sp>
      <p:sp>
        <p:nvSpPr>
          <p:cNvPr id="39" name="Date Placeholder 3">
            <a:extLst>
              <a:ext uri="{FF2B5EF4-FFF2-40B4-BE49-F238E27FC236}">
                <a16:creationId xmlns:a16="http://schemas.microsoft.com/office/drawing/2014/main" id="{1197F72D-5C9D-45C2-A11E-7130076C1C95}"/>
              </a:ext>
            </a:extLst>
          </p:cNvPr>
          <p:cNvSpPr>
            <a:spLocks noGrp="1"/>
          </p:cNvSpPr>
          <p:nvPr>
            <p:ph type="dt" sz="half" idx="2"/>
          </p:nvPr>
        </p:nvSpPr>
        <p:spPr>
          <a:xfrm>
            <a:off x="10175358" y="6492875"/>
            <a:ext cx="1242237" cy="365125"/>
          </a:xfrm>
          <a:prstGeom prst="rect">
            <a:avLst/>
          </a:prstGeom>
        </p:spPr>
        <p:txBody>
          <a:bodyPr vert="horz" lIns="91440" tIns="45720" rIns="91440" bIns="45720" rtlCol="0" anchor="ctr"/>
          <a:lstStyle>
            <a:lvl1pPr>
              <a:defRPr lang="en-US" sz="900" smtClean="0">
                <a:solidFill>
                  <a:schemeClr val="tx1">
                    <a:tint val="75000"/>
                  </a:schemeClr>
                </a:solidFill>
              </a:defRPr>
            </a:lvl1pPr>
          </a:lstStyle>
          <a:p>
            <a:pPr algn="r"/>
            <a:fld id="{DDEC6D14-F721-493B-A24E-34CC8FE73537}" type="datetime1">
              <a:rPr lang="en-US" smtClean="0"/>
              <a:t>2/25/2020</a:t>
            </a:fld>
            <a:endParaRPr lang="en-US" dirty="0"/>
          </a:p>
        </p:txBody>
      </p:sp>
      <p:pic>
        <p:nvPicPr>
          <p:cNvPr id="15" name="Picture 14">
            <a:extLst>
              <a:ext uri="{FF2B5EF4-FFF2-40B4-BE49-F238E27FC236}">
                <a16:creationId xmlns:a16="http://schemas.microsoft.com/office/drawing/2014/main" id="{665C3F03-D529-4EE5-92A9-3A89519C36E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0987" y="6369939"/>
            <a:ext cx="1246774" cy="402336"/>
          </a:xfrm>
          <a:prstGeom prst="rect">
            <a:avLst/>
          </a:prstGeom>
        </p:spPr>
      </p:pic>
    </p:spTree>
    <p:extLst>
      <p:ext uri="{BB962C8B-B14F-4D97-AF65-F5344CB8AC3E}">
        <p14:creationId xmlns:p14="http://schemas.microsoft.com/office/powerpoint/2010/main" val="2711101600"/>
      </p:ext>
    </p:extLst>
  </p:cSld>
  <p:clrMapOvr>
    <a:masterClrMapping/>
  </p:clrMapOvr>
  <p:extLst>
    <p:ext uri="{DCECCB84-F9BA-43D5-87BE-67443E8EF086}">
      <p15:sldGuideLst xmlns:p15="http://schemas.microsoft.com/office/powerpoint/2012/main">
        <p15:guide id="1" orient="horz" pos="456">
          <p15:clr>
            <a:srgbClr val="FBAE40"/>
          </p15:clr>
        </p15:guide>
        <p15:guide id="2" pos="16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pact Statement">
    <p:bg>
      <p:bgRef idx="1001">
        <a:schemeClr val="bg2"/>
      </p:bgRef>
    </p:bg>
    <p:spTree>
      <p:nvGrpSpPr>
        <p:cNvPr id="1" name=""/>
        <p:cNvGrpSpPr/>
        <p:nvPr/>
      </p:nvGrpSpPr>
      <p:grpSpPr>
        <a:xfrm>
          <a:off x="0" y="0"/>
          <a:ext cx="0" cy="0"/>
          <a:chOff x="0" y="0"/>
          <a:chExt cx="0" cy="0"/>
        </a:xfrm>
      </p:grpSpPr>
      <p:pic>
        <p:nvPicPr>
          <p:cNvPr id="8" name="Picture 7" descr="A picture containing animal&#10;&#10;Description generated with very high confidence">
            <a:extLst>
              <a:ext uri="{FF2B5EF4-FFF2-40B4-BE49-F238E27FC236}">
                <a16:creationId xmlns:a16="http://schemas.microsoft.com/office/drawing/2014/main" id="{6DBE04AA-7132-4170-89D8-5D110BE609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292" y="4400550"/>
            <a:ext cx="2625858" cy="2625858"/>
          </a:xfrm>
          <a:prstGeom prst="rect">
            <a:avLst/>
          </a:prstGeom>
        </p:spPr>
      </p:pic>
      <p:sp>
        <p:nvSpPr>
          <p:cNvPr id="6" name="Slide Number Placeholder 5"/>
          <p:cNvSpPr>
            <a:spLocks noGrp="1"/>
          </p:cNvSpPr>
          <p:nvPr>
            <p:ph type="sldNum" sz="quarter" idx="12"/>
          </p:nvPr>
        </p:nvSpPr>
        <p:spPr>
          <a:xfrm>
            <a:off x="9268327" y="6356351"/>
            <a:ext cx="2743200" cy="365125"/>
          </a:xfrm>
        </p:spPr>
        <p:txBody>
          <a:bodyPr/>
          <a:lstStyle>
            <a:lvl1pPr>
              <a:defRPr>
                <a:solidFill>
                  <a:schemeClr val="tx1"/>
                </a:solidFill>
              </a:defRPr>
            </a:lvl1pPr>
          </a:lstStyle>
          <a:p>
            <a:fld id="{04FD9700-F5CC-49AF-BD2D-23D2173C44DC}" type="slidenum">
              <a:rPr lang="en-US" smtClean="0"/>
              <a:pPr/>
              <a:t>‹#›</a:t>
            </a:fld>
            <a:endParaRPr lang="en-US" dirty="0"/>
          </a:p>
        </p:txBody>
      </p:sp>
      <p:pic>
        <p:nvPicPr>
          <p:cNvPr id="4" name="Picture 3">
            <a:extLst>
              <a:ext uri="{FF2B5EF4-FFF2-40B4-BE49-F238E27FC236}">
                <a16:creationId xmlns:a16="http://schemas.microsoft.com/office/drawing/2014/main" id="{2BF71AE5-A188-4AFF-A719-59D9E938B4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4590" y="6288505"/>
            <a:ext cx="1430979" cy="410152"/>
          </a:xfrm>
          <a:prstGeom prst="rect">
            <a:avLst/>
          </a:prstGeom>
        </p:spPr>
      </p:pic>
      <p:cxnSp>
        <p:nvCxnSpPr>
          <p:cNvPr id="5" name="Straight Connector 4">
            <a:extLst>
              <a:ext uri="{FF2B5EF4-FFF2-40B4-BE49-F238E27FC236}">
                <a16:creationId xmlns:a16="http://schemas.microsoft.com/office/drawing/2014/main" id="{2D9C463D-D8ED-412E-B16B-53F349B17503}"/>
              </a:ext>
            </a:extLst>
          </p:cNvPr>
          <p:cNvCxnSpPr/>
          <p:nvPr userDrawn="1"/>
        </p:nvCxnSpPr>
        <p:spPr>
          <a:xfrm>
            <a:off x="11596703" y="6379900"/>
            <a:ext cx="0" cy="36576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Footer Placeholder 1">
            <a:extLst>
              <a:ext uri="{FF2B5EF4-FFF2-40B4-BE49-F238E27FC236}">
                <a16:creationId xmlns:a16="http://schemas.microsoft.com/office/drawing/2014/main" id="{5AA9CD5A-FC01-401A-95F2-D512F70931F1}"/>
              </a:ext>
            </a:extLst>
          </p:cNvPr>
          <p:cNvSpPr>
            <a:spLocks noGrp="1"/>
          </p:cNvSpPr>
          <p:nvPr>
            <p:ph type="ftr" sz="quarter" idx="3"/>
          </p:nvPr>
        </p:nvSpPr>
        <p:spPr>
          <a:xfrm>
            <a:off x="5538355" y="6314544"/>
            <a:ext cx="5893284"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dirty="0"/>
              <a:t>Use or disclosure of data contained on this sheet is subject to the restriction on the title page.</a:t>
            </a:r>
          </a:p>
        </p:txBody>
      </p:sp>
      <p:sp>
        <p:nvSpPr>
          <p:cNvPr id="10" name="Date Placeholder 3">
            <a:extLst>
              <a:ext uri="{FF2B5EF4-FFF2-40B4-BE49-F238E27FC236}">
                <a16:creationId xmlns:a16="http://schemas.microsoft.com/office/drawing/2014/main" id="{51E51877-DF61-4F9E-9B6F-4C0E9ED1E6B7}"/>
              </a:ext>
            </a:extLst>
          </p:cNvPr>
          <p:cNvSpPr>
            <a:spLocks noGrp="1"/>
          </p:cNvSpPr>
          <p:nvPr>
            <p:ph type="dt" sz="half" idx="2"/>
          </p:nvPr>
        </p:nvSpPr>
        <p:spPr>
          <a:xfrm>
            <a:off x="10175358" y="6492875"/>
            <a:ext cx="1242237" cy="365125"/>
          </a:xfrm>
          <a:prstGeom prst="rect">
            <a:avLst/>
          </a:prstGeom>
        </p:spPr>
        <p:txBody>
          <a:bodyPr vert="horz" lIns="91440" tIns="45720" rIns="91440" bIns="45720" rtlCol="0" anchor="ctr"/>
          <a:lstStyle>
            <a:lvl1pPr>
              <a:defRPr lang="en-US" sz="900" smtClean="0">
                <a:solidFill>
                  <a:schemeClr val="tx1">
                    <a:tint val="75000"/>
                  </a:schemeClr>
                </a:solidFill>
              </a:defRPr>
            </a:lvl1pPr>
          </a:lstStyle>
          <a:p>
            <a:pPr algn="r"/>
            <a:fld id="{E7563019-DDCF-43B3-8533-954E521106B8}" type="datetime1">
              <a:rPr lang="en-US" smtClean="0"/>
              <a:t>2/25/2020</a:t>
            </a:fld>
            <a:endParaRPr lang="en-US" dirty="0"/>
          </a:p>
        </p:txBody>
      </p:sp>
    </p:spTree>
    <p:extLst>
      <p:ext uri="{BB962C8B-B14F-4D97-AF65-F5344CB8AC3E}">
        <p14:creationId xmlns:p14="http://schemas.microsoft.com/office/powerpoint/2010/main" val="149651004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8" name="Picture 7" descr="A picture containing animal&#10;&#10;Description generated with very high confidence">
            <a:extLst>
              <a:ext uri="{FF2B5EF4-FFF2-40B4-BE49-F238E27FC236}">
                <a16:creationId xmlns:a16="http://schemas.microsoft.com/office/drawing/2014/main" id="{823AFFA2-3C53-48D5-9948-9CE78809D3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292" y="4400550"/>
            <a:ext cx="2625858" cy="2625858"/>
          </a:xfrm>
          <a:prstGeom prst="rect">
            <a:avLst/>
          </a:prstGeom>
        </p:spPr>
      </p:pic>
      <p:sp>
        <p:nvSpPr>
          <p:cNvPr id="4" name="Slide Number Placeholder 3"/>
          <p:cNvSpPr>
            <a:spLocks noGrp="1"/>
          </p:cNvSpPr>
          <p:nvPr>
            <p:ph type="sldNum" sz="quarter" idx="12"/>
          </p:nvPr>
        </p:nvSpPr>
        <p:spPr/>
        <p:txBody>
          <a:bodyPr/>
          <a:lstStyle/>
          <a:p>
            <a:fld id="{04FD9700-F5CC-49AF-BD2D-23D2173C44DC}" type="slidenum">
              <a:rPr lang="en-US" smtClean="0"/>
              <a:t>‹#›</a:t>
            </a:fld>
            <a:endParaRPr lang="en-US" dirty="0"/>
          </a:p>
        </p:txBody>
      </p:sp>
      <p:sp>
        <p:nvSpPr>
          <p:cNvPr id="5" name="Title 2"/>
          <p:cNvSpPr>
            <a:spLocks noGrp="1"/>
          </p:cNvSpPr>
          <p:nvPr>
            <p:ph type="title"/>
          </p:nvPr>
        </p:nvSpPr>
        <p:spPr>
          <a:xfrm>
            <a:off x="273944" y="408186"/>
            <a:ext cx="11186191" cy="530087"/>
          </a:xfrm>
          <a:prstGeom prst="rect">
            <a:avLst/>
          </a:prstGeom>
        </p:spPr>
        <p:txBody>
          <a:bodyPr lIns="91438" tIns="45719" rIns="91438" bIns="45719">
            <a:normAutofit/>
          </a:bodyPr>
          <a:lstStyle>
            <a:lvl1pPr>
              <a:defRPr sz="2400" b="1" i="0"/>
            </a:lvl1pPr>
          </a:lstStyle>
          <a:p>
            <a:r>
              <a:rPr lang="en-US" dirty="0"/>
              <a:t>Click to edit Master title style</a:t>
            </a:r>
            <a:endParaRPr lang="en-GB" dirty="0"/>
          </a:p>
        </p:txBody>
      </p:sp>
      <p:cxnSp>
        <p:nvCxnSpPr>
          <p:cNvPr id="9" name="Straight Connector 8">
            <a:extLst>
              <a:ext uri="{FF2B5EF4-FFF2-40B4-BE49-F238E27FC236}">
                <a16:creationId xmlns:a16="http://schemas.microsoft.com/office/drawing/2014/main" id="{B796EBCB-2054-4189-8F28-CBBA927D39CB}"/>
              </a:ext>
            </a:extLst>
          </p:cNvPr>
          <p:cNvCxnSpPr/>
          <p:nvPr userDrawn="1"/>
        </p:nvCxnSpPr>
        <p:spPr>
          <a:xfrm>
            <a:off x="11596703" y="6392779"/>
            <a:ext cx="0" cy="36576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Footer Placeholder 1">
            <a:extLst>
              <a:ext uri="{FF2B5EF4-FFF2-40B4-BE49-F238E27FC236}">
                <a16:creationId xmlns:a16="http://schemas.microsoft.com/office/drawing/2014/main" id="{32418A08-FF16-429F-AFE9-03289A8BF774}"/>
              </a:ext>
            </a:extLst>
          </p:cNvPr>
          <p:cNvSpPr>
            <a:spLocks noGrp="1"/>
          </p:cNvSpPr>
          <p:nvPr>
            <p:ph type="ftr" sz="quarter" idx="3"/>
          </p:nvPr>
        </p:nvSpPr>
        <p:spPr>
          <a:xfrm>
            <a:off x="5538355" y="6314544"/>
            <a:ext cx="5893284"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dirty="0"/>
              <a:t>Use or disclosure of data contained on this sheet is subject to the restriction on the title page.</a:t>
            </a:r>
          </a:p>
        </p:txBody>
      </p:sp>
      <p:sp>
        <p:nvSpPr>
          <p:cNvPr id="12" name="Date Placeholder 3">
            <a:extLst>
              <a:ext uri="{FF2B5EF4-FFF2-40B4-BE49-F238E27FC236}">
                <a16:creationId xmlns:a16="http://schemas.microsoft.com/office/drawing/2014/main" id="{B1031764-730F-4689-BFDA-D3C37E129E41}"/>
              </a:ext>
            </a:extLst>
          </p:cNvPr>
          <p:cNvSpPr>
            <a:spLocks noGrp="1"/>
          </p:cNvSpPr>
          <p:nvPr>
            <p:ph type="dt" sz="half" idx="2"/>
          </p:nvPr>
        </p:nvSpPr>
        <p:spPr>
          <a:xfrm>
            <a:off x="10175358" y="6492875"/>
            <a:ext cx="1242237" cy="365125"/>
          </a:xfrm>
          <a:prstGeom prst="rect">
            <a:avLst/>
          </a:prstGeom>
        </p:spPr>
        <p:txBody>
          <a:bodyPr vert="horz" lIns="91440" tIns="45720" rIns="91440" bIns="45720" rtlCol="0" anchor="ctr"/>
          <a:lstStyle>
            <a:lvl1pPr>
              <a:defRPr lang="en-US" sz="900" smtClean="0">
                <a:solidFill>
                  <a:schemeClr val="tx1">
                    <a:tint val="75000"/>
                  </a:schemeClr>
                </a:solidFill>
              </a:defRPr>
            </a:lvl1pPr>
          </a:lstStyle>
          <a:p>
            <a:pPr algn="r"/>
            <a:fld id="{FF4E2C08-3043-452E-8663-F724B935F042}" type="datetime1">
              <a:rPr lang="en-US" smtClean="0"/>
              <a:t>2/25/2020</a:t>
            </a:fld>
            <a:endParaRPr lang="en-US" dirty="0"/>
          </a:p>
        </p:txBody>
      </p:sp>
      <p:pic>
        <p:nvPicPr>
          <p:cNvPr id="13" name="Picture 12">
            <a:extLst>
              <a:ext uri="{FF2B5EF4-FFF2-40B4-BE49-F238E27FC236}">
                <a16:creationId xmlns:a16="http://schemas.microsoft.com/office/drawing/2014/main" id="{3C00F7C9-480F-4FD5-ABAF-E3BAD9F459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0987" y="6369939"/>
            <a:ext cx="1246774" cy="402336"/>
          </a:xfrm>
          <a:prstGeom prst="rect">
            <a:avLst/>
          </a:prstGeom>
        </p:spPr>
      </p:pic>
    </p:spTree>
    <p:extLst>
      <p:ext uri="{BB962C8B-B14F-4D97-AF65-F5344CB8AC3E}">
        <p14:creationId xmlns:p14="http://schemas.microsoft.com/office/powerpoint/2010/main" val="1734130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E6BB14F-D956-4500-AE6F-50FDC3481F08}"/>
              </a:ext>
            </a:extLst>
          </p:cNvPr>
          <p:cNvSpPr/>
          <p:nvPr userDrawn="1"/>
        </p:nvSpPr>
        <p:spPr>
          <a:xfrm>
            <a:off x="0" y="1"/>
            <a:ext cx="11468099" cy="323849"/>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endParaRPr lang="en-US" sz="2400" dirty="0">
              <a:solidFill>
                <a:prstClr val="white"/>
              </a:solidFill>
              <a:latin typeface="Calibri Light" panose="020F0302020204030204" pitchFamily="34" charset="0"/>
            </a:endParaRPr>
          </a:p>
        </p:txBody>
      </p:sp>
      <p:sp>
        <p:nvSpPr>
          <p:cNvPr id="33" name="Rectangle: Single Corner Rounded 32">
            <a:extLst>
              <a:ext uri="{FF2B5EF4-FFF2-40B4-BE49-F238E27FC236}">
                <a16:creationId xmlns:a16="http://schemas.microsoft.com/office/drawing/2014/main" id="{DB29E9B2-912A-46CC-880C-B81197BF9451}"/>
              </a:ext>
            </a:extLst>
          </p:cNvPr>
          <p:cNvSpPr/>
          <p:nvPr userDrawn="1"/>
        </p:nvSpPr>
        <p:spPr>
          <a:xfrm>
            <a:off x="0" y="323850"/>
            <a:ext cx="12192001" cy="527713"/>
          </a:xfrm>
          <a:prstGeom prst="round1Rect">
            <a:avLst>
              <a:gd name="adj" fmla="val 2538"/>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endParaRPr lang="en-US" sz="2400" dirty="0">
              <a:solidFill>
                <a:prstClr val="white"/>
              </a:solidFill>
              <a:latin typeface="Calibri Light" panose="020F0302020204030204" pitchFamily="34" charset="0"/>
            </a:endParaRPr>
          </a:p>
        </p:txBody>
      </p:sp>
      <p:sp>
        <p:nvSpPr>
          <p:cNvPr id="34" name="Freeform: Shape 33">
            <a:extLst>
              <a:ext uri="{FF2B5EF4-FFF2-40B4-BE49-F238E27FC236}">
                <a16:creationId xmlns:a16="http://schemas.microsoft.com/office/drawing/2014/main" id="{A80DDD4A-507A-4F11-867C-1473728A87D9}"/>
              </a:ext>
            </a:extLst>
          </p:cNvPr>
          <p:cNvSpPr/>
          <p:nvPr userDrawn="1"/>
        </p:nvSpPr>
        <p:spPr>
          <a:xfrm>
            <a:off x="10896600" y="0"/>
            <a:ext cx="1295400" cy="857250"/>
          </a:xfrm>
          <a:custGeom>
            <a:avLst/>
            <a:gdLst>
              <a:gd name="connsiteX0" fmla="*/ 0 w 1295400"/>
              <a:gd name="connsiteY0" fmla="*/ 0 h 1066800"/>
              <a:gd name="connsiteX1" fmla="*/ 1295400 w 1295400"/>
              <a:gd name="connsiteY1" fmla="*/ 0 h 1066800"/>
              <a:gd name="connsiteX2" fmla="*/ 1295400 w 1295400"/>
              <a:gd name="connsiteY2" fmla="*/ 1066800 h 1066800"/>
              <a:gd name="connsiteX3" fmla="*/ 0 w 1295400"/>
              <a:gd name="connsiteY3" fmla="*/ 0 h 1066800"/>
            </a:gdLst>
            <a:ahLst/>
            <a:cxnLst>
              <a:cxn ang="0">
                <a:pos x="connsiteX0" y="connsiteY0"/>
              </a:cxn>
              <a:cxn ang="0">
                <a:pos x="connsiteX1" y="connsiteY1"/>
              </a:cxn>
              <a:cxn ang="0">
                <a:pos x="connsiteX2" y="connsiteY2"/>
              </a:cxn>
              <a:cxn ang="0">
                <a:pos x="connsiteX3" y="connsiteY3"/>
              </a:cxn>
            </a:cxnLst>
            <a:rect l="l" t="t" r="r" b="b"/>
            <a:pathLst>
              <a:path w="1295400" h="1066800">
                <a:moveTo>
                  <a:pt x="0" y="0"/>
                </a:moveTo>
                <a:lnTo>
                  <a:pt x="1295400" y="0"/>
                </a:lnTo>
                <a:lnTo>
                  <a:pt x="1295400" y="10668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picture containing animal, insect&#10;&#10;Description generated with very high confidence">
            <a:extLst>
              <a:ext uri="{FF2B5EF4-FFF2-40B4-BE49-F238E27FC236}">
                <a16:creationId xmlns:a16="http://schemas.microsoft.com/office/drawing/2014/main" id="{58A64F0C-0782-49FF-BE09-B1EB0C9EDB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4842" y="-476250"/>
            <a:ext cx="1787658" cy="1787658"/>
          </a:xfrm>
          <a:prstGeom prst="rect">
            <a:avLst/>
          </a:prstGeom>
        </p:spPr>
      </p:pic>
      <p:sp>
        <p:nvSpPr>
          <p:cNvPr id="14" name="Round Same Side Corner Rectangle 12"/>
          <p:cNvSpPr/>
          <p:nvPr userDrawn="1"/>
        </p:nvSpPr>
        <p:spPr>
          <a:xfrm rot="16200000" flipH="1">
            <a:off x="5933163" y="54281"/>
            <a:ext cx="325675" cy="12192001"/>
          </a:xfrm>
          <a:prstGeom prst="rect">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CF5300"/>
                </a:solidFill>
              </a:rPr>
              <a:t> </a:t>
            </a:r>
          </a:p>
        </p:txBody>
      </p:sp>
      <p:sp>
        <p:nvSpPr>
          <p:cNvPr id="4" name="Slide Number Placeholder 3"/>
          <p:cNvSpPr>
            <a:spLocks noGrp="1"/>
          </p:cNvSpPr>
          <p:nvPr>
            <p:ph type="sldNum" sz="quarter" idx="12"/>
          </p:nvPr>
        </p:nvSpPr>
        <p:spPr>
          <a:xfrm>
            <a:off x="11368585" y="6356351"/>
            <a:ext cx="643596" cy="365125"/>
          </a:xfrm>
        </p:spPr>
        <p:txBody>
          <a:bodyPr/>
          <a:lstStyle/>
          <a:p>
            <a:fld id="{04FD9700-F5CC-49AF-BD2D-23D2173C44DC}" type="slidenum">
              <a:rPr lang="en-US" smtClean="0">
                <a:solidFill>
                  <a:prstClr val="black">
                    <a:tint val="75000"/>
                  </a:prstClr>
                </a:solidFill>
              </a:rPr>
              <a:pPr/>
              <a:t>‹#›</a:t>
            </a:fld>
            <a:endParaRPr lang="en-US" dirty="0">
              <a:solidFill>
                <a:prstClr val="black">
                  <a:tint val="75000"/>
                </a:prstClr>
              </a:solidFill>
            </a:endParaRPr>
          </a:p>
        </p:txBody>
      </p:sp>
      <p:sp>
        <p:nvSpPr>
          <p:cNvPr id="5" name="Title 2"/>
          <p:cNvSpPr>
            <a:spLocks noGrp="1"/>
          </p:cNvSpPr>
          <p:nvPr>
            <p:ph type="title"/>
          </p:nvPr>
        </p:nvSpPr>
        <p:spPr>
          <a:xfrm>
            <a:off x="192505" y="459387"/>
            <a:ext cx="9789695" cy="365779"/>
          </a:xfrm>
          <a:prstGeom prst="rect">
            <a:avLst/>
          </a:prstGeom>
        </p:spPr>
        <p:txBody>
          <a:bodyPr lIns="91438" tIns="45719" rIns="91438" bIns="45719">
            <a:noAutofit/>
          </a:bodyPr>
          <a:lstStyle>
            <a:lvl1pPr>
              <a:defRPr sz="2400" b="1" i="0">
                <a:solidFill>
                  <a:schemeClr val="accent1"/>
                </a:solidFill>
                <a:latin typeface="+mj-lt"/>
                <a:cs typeface="Calibri" panose="020F0502020204030204" pitchFamily="34" charset="0"/>
              </a:defRPr>
            </a:lvl1pPr>
          </a:lstStyle>
          <a:p>
            <a:r>
              <a:rPr lang="en-US" dirty="0"/>
              <a:t>Click to edit Master title style</a:t>
            </a:r>
            <a:endParaRPr lang="en-GB" dirty="0"/>
          </a:p>
        </p:txBody>
      </p:sp>
      <p:cxnSp>
        <p:nvCxnSpPr>
          <p:cNvPr id="8" name="Straight Connector 7"/>
          <p:cNvCxnSpPr/>
          <p:nvPr userDrawn="1"/>
        </p:nvCxnSpPr>
        <p:spPr>
          <a:xfrm>
            <a:off x="11596703" y="6392779"/>
            <a:ext cx="0" cy="36576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5086" y="5761823"/>
            <a:ext cx="1085927" cy="688476"/>
          </a:xfrm>
          <a:prstGeom prst="rect">
            <a:avLst/>
          </a:prstGeom>
        </p:spPr>
      </p:pic>
      <p:sp>
        <p:nvSpPr>
          <p:cNvPr id="21" name="Footer Placeholder 1">
            <a:extLst>
              <a:ext uri="{FF2B5EF4-FFF2-40B4-BE49-F238E27FC236}">
                <a16:creationId xmlns:a16="http://schemas.microsoft.com/office/drawing/2014/main" id="{5C28D6F9-1E07-4E33-92AF-352151E0A752}"/>
              </a:ext>
            </a:extLst>
          </p:cNvPr>
          <p:cNvSpPr>
            <a:spLocks noGrp="1"/>
          </p:cNvSpPr>
          <p:nvPr>
            <p:ph type="ftr" sz="quarter" idx="3"/>
          </p:nvPr>
        </p:nvSpPr>
        <p:spPr>
          <a:xfrm>
            <a:off x="7327230" y="6356350"/>
            <a:ext cx="41148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dirty="0"/>
              <a:t>The disclosure statement belongs here</a:t>
            </a:r>
          </a:p>
        </p:txBody>
      </p:sp>
      <p:pic>
        <p:nvPicPr>
          <p:cNvPr id="7" name="Picture 6">
            <a:extLst>
              <a:ext uri="{FF2B5EF4-FFF2-40B4-BE49-F238E27FC236}">
                <a16:creationId xmlns:a16="http://schemas.microsoft.com/office/drawing/2014/main" id="{614008CC-B070-43AA-8F79-6A0726640D2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0987" y="6369939"/>
            <a:ext cx="1246774" cy="402336"/>
          </a:xfrm>
          <a:prstGeom prst="rect">
            <a:avLst/>
          </a:prstGeom>
        </p:spPr>
      </p:pic>
    </p:spTree>
    <p:extLst>
      <p:ext uri="{BB962C8B-B14F-4D97-AF65-F5344CB8AC3E}">
        <p14:creationId xmlns:p14="http://schemas.microsoft.com/office/powerpoint/2010/main" val="3284871593"/>
      </p:ext>
    </p:extLst>
  </p:cSld>
  <p:clrMapOvr>
    <a:masterClrMapping/>
  </p:clrMapOvr>
  <p:extLst>
    <p:ext uri="{DCECCB84-F9BA-43D5-87BE-67443E8EF086}">
      <p15:sldGuideLst xmlns:p15="http://schemas.microsoft.com/office/powerpoint/2012/main">
        <p15:guide id="1" orient="horz" pos="456">
          <p15:clr>
            <a:srgbClr val="FBAE40"/>
          </p15:clr>
        </p15:guide>
        <p15:guide id="2" pos="16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Slide">
    <p:bg>
      <p:bgRef idx="1001">
        <a:schemeClr val="bg2"/>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268327" y="6356351"/>
            <a:ext cx="2743200" cy="365125"/>
          </a:xfrm>
        </p:spPr>
        <p:txBody>
          <a:bodyPr/>
          <a:lstStyle>
            <a:lvl1pPr>
              <a:defRPr>
                <a:solidFill>
                  <a:schemeClr val="bg1"/>
                </a:solidFill>
              </a:defRPr>
            </a:lvl1pPr>
          </a:lstStyle>
          <a:p>
            <a:fld id="{04FD9700-F5CC-49AF-BD2D-23D2173C44DC}" type="slidenum">
              <a:rPr lang="en-US" smtClean="0"/>
              <a:pPr/>
              <a:t>‹#›</a:t>
            </a:fld>
            <a:endParaRPr lang="en-US" dirty="0"/>
          </a:p>
        </p:txBody>
      </p:sp>
      <p:pic>
        <p:nvPicPr>
          <p:cNvPr id="4" name="Picture 3">
            <a:extLst>
              <a:ext uri="{FF2B5EF4-FFF2-40B4-BE49-F238E27FC236}">
                <a16:creationId xmlns:a16="http://schemas.microsoft.com/office/drawing/2014/main" id="{2BF71AE5-A188-4AFF-A719-59D9E938B4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4590" y="6288505"/>
            <a:ext cx="1430979" cy="410152"/>
          </a:xfrm>
          <a:prstGeom prst="rect">
            <a:avLst/>
          </a:prstGeom>
        </p:spPr>
      </p:pic>
      <p:cxnSp>
        <p:nvCxnSpPr>
          <p:cNvPr id="5" name="Straight Connector 4">
            <a:extLst>
              <a:ext uri="{FF2B5EF4-FFF2-40B4-BE49-F238E27FC236}">
                <a16:creationId xmlns:a16="http://schemas.microsoft.com/office/drawing/2014/main" id="{2D9C463D-D8ED-412E-B16B-53F349B17503}"/>
              </a:ext>
            </a:extLst>
          </p:cNvPr>
          <p:cNvCxnSpPr/>
          <p:nvPr userDrawn="1"/>
        </p:nvCxnSpPr>
        <p:spPr>
          <a:xfrm>
            <a:off x="11596703" y="6392779"/>
            <a:ext cx="0" cy="3657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animal&#10;&#10;Description generated with very high confidence">
            <a:extLst>
              <a:ext uri="{FF2B5EF4-FFF2-40B4-BE49-F238E27FC236}">
                <a16:creationId xmlns:a16="http://schemas.microsoft.com/office/drawing/2014/main" id="{6DBE04AA-7132-4170-89D8-5D110BE609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23292" y="4400550"/>
            <a:ext cx="2625858" cy="2625858"/>
          </a:xfrm>
          <a:prstGeom prst="rect">
            <a:avLst/>
          </a:prstGeom>
        </p:spPr>
      </p:pic>
      <p:sp>
        <p:nvSpPr>
          <p:cNvPr id="9" name="Footer Placeholder 1">
            <a:extLst>
              <a:ext uri="{FF2B5EF4-FFF2-40B4-BE49-F238E27FC236}">
                <a16:creationId xmlns:a16="http://schemas.microsoft.com/office/drawing/2014/main" id="{68065245-031D-4668-BFDA-B7DDC3808D93}"/>
              </a:ext>
            </a:extLst>
          </p:cNvPr>
          <p:cNvSpPr>
            <a:spLocks noGrp="1"/>
          </p:cNvSpPr>
          <p:nvPr>
            <p:ph type="ftr" sz="quarter" idx="3"/>
          </p:nvPr>
        </p:nvSpPr>
        <p:spPr>
          <a:xfrm>
            <a:off x="7327230" y="6356350"/>
            <a:ext cx="41148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dirty="0"/>
              <a:t>The disclosure statement belongs here</a:t>
            </a:r>
          </a:p>
        </p:txBody>
      </p:sp>
    </p:spTree>
    <p:extLst>
      <p:ext uri="{BB962C8B-B14F-4D97-AF65-F5344CB8AC3E}">
        <p14:creationId xmlns:p14="http://schemas.microsoft.com/office/powerpoint/2010/main" val="339236063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FD9700-F5CC-49AF-BD2D-23D2173C44DC}" type="slidenum">
              <a:rPr lang="en-US" smtClean="0"/>
              <a:t>‹#›</a:t>
            </a:fld>
            <a:endParaRPr lang="en-US" dirty="0"/>
          </a:p>
        </p:txBody>
      </p:sp>
      <p:sp>
        <p:nvSpPr>
          <p:cNvPr id="5" name="Title 2"/>
          <p:cNvSpPr>
            <a:spLocks noGrp="1"/>
          </p:cNvSpPr>
          <p:nvPr>
            <p:ph type="title"/>
          </p:nvPr>
        </p:nvSpPr>
        <p:spPr>
          <a:xfrm>
            <a:off x="273944" y="408186"/>
            <a:ext cx="11186191" cy="530087"/>
          </a:xfrm>
          <a:prstGeom prst="rect">
            <a:avLst/>
          </a:prstGeom>
        </p:spPr>
        <p:txBody>
          <a:bodyPr lIns="91438" tIns="45719" rIns="91438" bIns="45719">
            <a:normAutofit/>
          </a:bodyPr>
          <a:lstStyle>
            <a:lvl1pPr>
              <a:defRPr sz="2400" b="1" i="0"/>
            </a:lvl1pPr>
          </a:lstStyle>
          <a:p>
            <a:r>
              <a:rPr lang="en-US" dirty="0"/>
              <a:t>Click to edit Master title style</a:t>
            </a:r>
            <a:endParaRPr lang="en-GB" dirty="0"/>
          </a:p>
        </p:txBody>
      </p:sp>
      <p:cxnSp>
        <p:nvCxnSpPr>
          <p:cNvPr id="9" name="Straight Connector 8">
            <a:extLst>
              <a:ext uri="{FF2B5EF4-FFF2-40B4-BE49-F238E27FC236}">
                <a16:creationId xmlns:a16="http://schemas.microsoft.com/office/drawing/2014/main" id="{B796EBCB-2054-4189-8F28-CBBA927D39CB}"/>
              </a:ext>
            </a:extLst>
          </p:cNvPr>
          <p:cNvCxnSpPr/>
          <p:nvPr userDrawn="1"/>
        </p:nvCxnSpPr>
        <p:spPr>
          <a:xfrm>
            <a:off x="11596703" y="6392779"/>
            <a:ext cx="0" cy="36576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animal&#10;&#10;Description generated with very high confidence">
            <a:extLst>
              <a:ext uri="{FF2B5EF4-FFF2-40B4-BE49-F238E27FC236}">
                <a16:creationId xmlns:a16="http://schemas.microsoft.com/office/drawing/2014/main" id="{823AFFA2-3C53-48D5-9948-9CE78809D3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292" y="4400550"/>
            <a:ext cx="2625858" cy="2625858"/>
          </a:xfrm>
          <a:prstGeom prst="rect">
            <a:avLst/>
          </a:prstGeom>
        </p:spPr>
      </p:pic>
      <p:sp>
        <p:nvSpPr>
          <p:cNvPr id="12" name="Footer Placeholder 1">
            <a:extLst>
              <a:ext uri="{FF2B5EF4-FFF2-40B4-BE49-F238E27FC236}">
                <a16:creationId xmlns:a16="http://schemas.microsoft.com/office/drawing/2014/main" id="{FBDFF824-7651-44DA-A3AE-E8ED610C4015}"/>
              </a:ext>
            </a:extLst>
          </p:cNvPr>
          <p:cNvSpPr>
            <a:spLocks noGrp="1"/>
          </p:cNvSpPr>
          <p:nvPr>
            <p:ph type="ftr" sz="quarter" idx="3"/>
          </p:nvPr>
        </p:nvSpPr>
        <p:spPr>
          <a:xfrm>
            <a:off x="7327230" y="6356350"/>
            <a:ext cx="41148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dirty="0"/>
              <a:t>The disclosure statement belongs here</a:t>
            </a:r>
          </a:p>
        </p:txBody>
      </p:sp>
      <p:pic>
        <p:nvPicPr>
          <p:cNvPr id="11" name="Picture 10">
            <a:extLst>
              <a:ext uri="{FF2B5EF4-FFF2-40B4-BE49-F238E27FC236}">
                <a16:creationId xmlns:a16="http://schemas.microsoft.com/office/drawing/2014/main" id="{EDAFF9C7-1E17-4F1C-86DB-CD06BD6EFFA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0987" y="6369939"/>
            <a:ext cx="1246774" cy="402336"/>
          </a:xfrm>
          <a:prstGeom prst="rect">
            <a:avLst/>
          </a:prstGeom>
        </p:spPr>
      </p:pic>
    </p:spTree>
    <p:extLst>
      <p:ext uri="{BB962C8B-B14F-4D97-AF65-F5344CB8AC3E}">
        <p14:creationId xmlns:p14="http://schemas.microsoft.com/office/powerpoint/2010/main" val="3483179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ub Slide 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fld id="{237D3103-98C7-454C-8ABF-83D01D910815}" type="slidenum">
              <a:rPr lang="en-US" smtClean="0"/>
              <a:pPr/>
              <a:t>‹#›</a:t>
            </a:fld>
            <a:endParaRPr lang="en-US" dirty="0"/>
          </a:p>
        </p:txBody>
      </p:sp>
      <p:sp>
        <p:nvSpPr>
          <p:cNvPr id="8" name="Content Placeholder 2"/>
          <p:cNvSpPr>
            <a:spLocks noGrp="1"/>
          </p:cNvSpPr>
          <p:nvPr>
            <p:ph idx="13"/>
          </p:nvPr>
        </p:nvSpPr>
        <p:spPr>
          <a:xfrm>
            <a:off x="771213" y="1634707"/>
            <a:ext cx="10823739" cy="435133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Title Placeholder 1"/>
          <p:cNvSpPr>
            <a:spLocks noGrp="1"/>
          </p:cNvSpPr>
          <p:nvPr>
            <p:ph type="title"/>
          </p:nvPr>
        </p:nvSpPr>
        <p:spPr>
          <a:xfrm>
            <a:off x="0" y="643796"/>
            <a:ext cx="10515600" cy="489167"/>
          </a:xfrm>
          <a:prstGeom prst="rect">
            <a:avLst/>
          </a:prstGeom>
        </p:spPr>
        <p:txBody>
          <a:bodyPr vert="horz" lIns="91440" tIns="45720" rIns="91440" bIns="45720" rtlCol="0" anchor="ctr">
            <a:normAutofit/>
          </a:bodyPr>
          <a:lstStyle/>
          <a:p>
            <a:r>
              <a:rPr lang="en-US"/>
              <a:t>Enter Slide Title Here</a:t>
            </a:r>
          </a:p>
        </p:txBody>
      </p:sp>
    </p:spTree>
    <p:extLst>
      <p:ext uri="{BB962C8B-B14F-4D97-AF65-F5344CB8AC3E}">
        <p14:creationId xmlns:p14="http://schemas.microsoft.com/office/powerpoint/2010/main" val="501903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843684"/>
            <a:ext cx="12192000" cy="472273"/>
          </a:xfrm>
          <a:prstGeom prst="rect">
            <a:avLst/>
          </a:prstGeom>
        </p:spPr>
        <p:txBody>
          <a:bodyPr/>
          <a:lstStyle>
            <a:lvl1pPr algn="ctr">
              <a:defRPr sz="2500">
                <a:solidFill>
                  <a:schemeClr val="bg1"/>
                </a:solidFill>
                <a:latin typeface="Century Gothic" panose="020B0502020202020204" pitchFamily="34" charset="0"/>
              </a:defRPr>
            </a:lvl1pPr>
          </a:lstStyle>
          <a:p>
            <a:r>
              <a:rPr lang="en-US"/>
              <a:t>Click to edit Master title style</a:t>
            </a:r>
          </a:p>
        </p:txBody>
      </p:sp>
    </p:spTree>
    <p:extLst>
      <p:ext uri="{BB962C8B-B14F-4D97-AF65-F5344CB8AC3E}">
        <p14:creationId xmlns:p14="http://schemas.microsoft.com/office/powerpoint/2010/main" val="1240754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Impact Statement">
    <p:bg>
      <p:bgRef idx="1001">
        <a:schemeClr val="bg2"/>
      </p:bgRef>
    </p:bg>
    <p:spTree>
      <p:nvGrpSpPr>
        <p:cNvPr id="1" name=""/>
        <p:cNvGrpSpPr/>
        <p:nvPr/>
      </p:nvGrpSpPr>
      <p:grpSpPr>
        <a:xfrm>
          <a:off x="0" y="0"/>
          <a:ext cx="0" cy="0"/>
          <a:chOff x="0" y="0"/>
          <a:chExt cx="0" cy="0"/>
        </a:xfrm>
      </p:grpSpPr>
      <p:pic>
        <p:nvPicPr>
          <p:cNvPr id="8" name="Picture 7" descr="A picture containing animal&#10;&#10;Description generated with very high confidence">
            <a:extLst>
              <a:ext uri="{FF2B5EF4-FFF2-40B4-BE49-F238E27FC236}">
                <a16:creationId xmlns:a16="http://schemas.microsoft.com/office/drawing/2014/main" id="{6DBE04AA-7132-4170-89D8-5D110BE609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292" y="4400550"/>
            <a:ext cx="2625858" cy="2625858"/>
          </a:xfrm>
          <a:prstGeom prst="rect">
            <a:avLst/>
          </a:prstGeom>
        </p:spPr>
      </p:pic>
      <p:sp>
        <p:nvSpPr>
          <p:cNvPr id="6" name="Slide Number Placeholder 5"/>
          <p:cNvSpPr>
            <a:spLocks noGrp="1"/>
          </p:cNvSpPr>
          <p:nvPr>
            <p:ph type="sldNum" sz="quarter" idx="12"/>
          </p:nvPr>
        </p:nvSpPr>
        <p:spPr>
          <a:xfrm>
            <a:off x="9268327" y="6356351"/>
            <a:ext cx="2743200" cy="365125"/>
          </a:xfrm>
        </p:spPr>
        <p:txBody>
          <a:bodyPr/>
          <a:lstStyle>
            <a:lvl1pPr>
              <a:defRPr>
                <a:solidFill>
                  <a:schemeClr val="tx1"/>
                </a:solidFill>
              </a:defRPr>
            </a:lvl1pPr>
          </a:lstStyle>
          <a:p>
            <a:fld id="{04FD9700-F5CC-49AF-BD2D-23D2173C44DC}" type="slidenum">
              <a:rPr lang="en-US" smtClean="0"/>
              <a:pPr/>
              <a:t>‹#›</a:t>
            </a:fld>
            <a:endParaRPr lang="en-US" dirty="0"/>
          </a:p>
        </p:txBody>
      </p:sp>
      <p:cxnSp>
        <p:nvCxnSpPr>
          <p:cNvPr id="5" name="Straight Connector 4">
            <a:extLst>
              <a:ext uri="{FF2B5EF4-FFF2-40B4-BE49-F238E27FC236}">
                <a16:creationId xmlns:a16="http://schemas.microsoft.com/office/drawing/2014/main" id="{2D9C463D-D8ED-412E-B16B-53F349B17503}"/>
              </a:ext>
            </a:extLst>
          </p:cNvPr>
          <p:cNvCxnSpPr/>
          <p:nvPr userDrawn="1"/>
        </p:nvCxnSpPr>
        <p:spPr>
          <a:xfrm>
            <a:off x="11596703" y="6379900"/>
            <a:ext cx="0" cy="36576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Footer Placeholder 1">
            <a:extLst>
              <a:ext uri="{FF2B5EF4-FFF2-40B4-BE49-F238E27FC236}">
                <a16:creationId xmlns:a16="http://schemas.microsoft.com/office/drawing/2014/main" id="{5AA9CD5A-FC01-401A-95F2-D512F70931F1}"/>
              </a:ext>
            </a:extLst>
          </p:cNvPr>
          <p:cNvSpPr>
            <a:spLocks noGrp="1"/>
          </p:cNvSpPr>
          <p:nvPr>
            <p:ph type="ftr" sz="quarter" idx="3"/>
          </p:nvPr>
        </p:nvSpPr>
        <p:spPr>
          <a:xfrm>
            <a:off x="5538355" y="6314544"/>
            <a:ext cx="5893284"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dirty="0"/>
              <a:t>Use or disclosure of data contained on this sheet is subject to the restriction on the title page.</a:t>
            </a:r>
          </a:p>
        </p:txBody>
      </p:sp>
      <p:sp>
        <p:nvSpPr>
          <p:cNvPr id="10" name="Date Placeholder 3">
            <a:extLst>
              <a:ext uri="{FF2B5EF4-FFF2-40B4-BE49-F238E27FC236}">
                <a16:creationId xmlns:a16="http://schemas.microsoft.com/office/drawing/2014/main" id="{51E51877-DF61-4F9E-9B6F-4C0E9ED1E6B7}"/>
              </a:ext>
            </a:extLst>
          </p:cNvPr>
          <p:cNvSpPr>
            <a:spLocks noGrp="1"/>
          </p:cNvSpPr>
          <p:nvPr>
            <p:ph type="dt" sz="half" idx="2"/>
          </p:nvPr>
        </p:nvSpPr>
        <p:spPr>
          <a:xfrm>
            <a:off x="10175358" y="6492875"/>
            <a:ext cx="1242237" cy="365125"/>
          </a:xfrm>
          <a:prstGeom prst="rect">
            <a:avLst/>
          </a:prstGeom>
        </p:spPr>
        <p:txBody>
          <a:bodyPr vert="horz" lIns="91440" tIns="45720" rIns="91440" bIns="45720" rtlCol="0" anchor="ctr"/>
          <a:lstStyle>
            <a:lvl1pPr>
              <a:defRPr lang="en-US" sz="900" smtClean="0">
                <a:solidFill>
                  <a:schemeClr val="tx1">
                    <a:tint val="75000"/>
                  </a:schemeClr>
                </a:solidFill>
              </a:defRPr>
            </a:lvl1pPr>
          </a:lstStyle>
          <a:p>
            <a:pPr algn="r"/>
            <a:fld id="{E7563019-DDCF-43B3-8533-954E521106B8}" type="datetime1">
              <a:rPr lang="en-US" smtClean="0"/>
              <a:t>2/25/2020</a:t>
            </a:fld>
            <a:endParaRPr lang="en-US" dirty="0"/>
          </a:p>
        </p:txBody>
      </p:sp>
      <p:pic>
        <p:nvPicPr>
          <p:cNvPr id="3" name="Picture 2">
            <a:extLst>
              <a:ext uri="{FF2B5EF4-FFF2-40B4-BE49-F238E27FC236}">
                <a16:creationId xmlns:a16="http://schemas.microsoft.com/office/drawing/2014/main" id="{D3D8D526-D7C8-44B9-8C99-459AABA94D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5723" y="6380535"/>
            <a:ext cx="1129275" cy="365125"/>
          </a:xfrm>
          <a:prstGeom prst="rect">
            <a:avLst/>
          </a:prstGeom>
        </p:spPr>
      </p:pic>
    </p:spTree>
    <p:extLst>
      <p:ext uri="{BB962C8B-B14F-4D97-AF65-F5344CB8AC3E}">
        <p14:creationId xmlns:p14="http://schemas.microsoft.com/office/powerpoint/2010/main" val="1045942755"/>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843684"/>
            <a:ext cx="12192000" cy="472273"/>
          </a:xfrm>
          <a:prstGeom prst="rect">
            <a:avLst/>
          </a:prstGeom>
        </p:spPr>
        <p:txBody>
          <a:bodyPr/>
          <a:lstStyle>
            <a:lvl1pPr algn="ctr">
              <a:defRPr sz="2500">
                <a:solidFill>
                  <a:schemeClr val="bg1"/>
                </a:solidFill>
                <a:latin typeface="Century Gothic" panose="020B0502020202020204" pitchFamily="34" charset="0"/>
              </a:defRPr>
            </a:lvl1pPr>
          </a:lstStyle>
          <a:p>
            <a:r>
              <a:rPr lang="en-US"/>
              <a:t>Click to edit Master title style</a:t>
            </a:r>
          </a:p>
        </p:txBody>
      </p:sp>
    </p:spTree>
    <p:extLst>
      <p:ext uri="{BB962C8B-B14F-4D97-AF65-F5344CB8AC3E}">
        <p14:creationId xmlns:p14="http://schemas.microsoft.com/office/powerpoint/2010/main" val="771299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DE2C3978-1A8F-4960-B6C9-57E28464C5AC}"/>
              </a:ext>
            </a:extLst>
          </p:cNvPr>
          <p:cNvSpPr/>
          <p:nvPr userDrawn="1"/>
        </p:nvSpPr>
        <p:spPr>
          <a:xfrm>
            <a:off x="0" y="266700"/>
            <a:ext cx="10572750" cy="3815013"/>
          </a:xfrm>
          <a:prstGeom prst="rect">
            <a:avLst/>
          </a:prstGeom>
          <a:solidFill>
            <a:schemeClr val="bg1">
              <a:lumMod val="85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Rectangle 11">
            <a:extLst>
              <a:ext uri="{FF2B5EF4-FFF2-40B4-BE49-F238E27FC236}">
                <a16:creationId xmlns:a16="http://schemas.microsoft.com/office/drawing/2014/main" id="{1975A3AB-1E60-4202-91CB-E7CAE3E0E148}"/>
              </a:ext>
            </a:extLst>
          </p:cNvPr>
          <p:cNvSpPr/>
          <p:nvPr userDrawn="1"/>
        </p:nvSpPr>
        <p:spPr>
          <a:xfrm flipV="1">
            <a:off x="10796338" y="-1"/>
            <a:ext cx="1395664" cy="432711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Rectangle 12">
            <a:extLst>
              <a:ext uri="{FF2B5EF4-FFF2-40B4-BE49-F238E27FC236}">
                <a16:creationId xmlns:a16="http://schemas.microsoft.com/office/drawing/2014/main" id="{61D5ACA8-092C-4DAF-A6C7-434317FF65FD}"/>
              </a:ext>
            </a:extLst>
          </p:cNvPr>
          <p:cNvSpPr/>
          <p:nvPr userDrawn="1"/>
        </p:nvSpPr>
        <p:spPr>
          <a:xfrm>
            <a:off x="373039" y="5842337"/>
            <a:ext cx="10991851" cy="701731"/>
          </a:xfrm>
          <a:prstGeom prst="rect">
            <a:avLst/>
          </a:prstGeom>
        </p:spPr>
        <p:txBody>
          <a:bodyPr wrap="square">
            <a:spAutoFit/>
          </a:bodyPr>
          <a:lstStyle/>
          <a:p>
            <a:pPr>
              <a:lnSpc>
                <a:spcPct val="110000"/>
              </a:lnSpc>
            </a:pPr>
            <a:r>
              <a:rPr lang="en-US" sz="900" i="1" dirty="0">
                <a:solidFill>
                  <a:schemeClr val="bg2">
                    <a:lumMod val="50000"/>
                  </a:schemeClr>
                </a:solidFill>
              </a:rPr>
              <a:t>This presentation includes data that shall not be disclosed outside the Government and shall not be duplicated, used, or disclosed—in whole or in part—for any purpose other than to evaluate this presentation. However, if a contract is awarded to this offeror as a result of—or in connection with—the submission of these data, the Government shall have the right to duplicate, use, or disclose the data to the extent provided in the resulting contract. This restriction does not limit the Government's right to use information contained in these data if they are obtained from another source without restriction. The data subject to this restriction are contained in all pages of the presentation.</a:t>
            </a:r>
          </a:p>
        </p:txBody>
      </p:sp>
      <p:sp>
        <p:nvSpPr>
          <p:cNvPr id="29" name="Rectangle 28">
            <a:extLst>
              <a:ext uri="{FF2B5EF4-FFF2-40B4-BE49-F238E27FC236}">
                <a16:creationId xmlns:a16="http://schemas.microsoft.com/office/drawing/2014/main" id="{7ED81D08-7571-4CC7-8C40-DB4D40A9591E}"/>
              </a:ext>
            </a:extLst>
          </p:cNvPr>
          <p:cNvSpPr/>
          <p:nvPr userDrawn="1"/>
        </p:nvSpPr>
        <p:spPr>
          <a:xfrm>
            <a:off x="0" y="4313320"/>
            <a:ext cx="12191999" cy="1349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 name="Rectangle 30">
            <a:extLst>
              <a:ext uri="{FF2B5EF4-FFF2-40B4-BE49-F238E27FC236}">
                <a16:creationId xmlns:a16="http://schemas.microsoft.com/office/drawing/2014/main" id="{A96D175D-4453-4D8C-AF1F-07781355AF45}"/>
              </a:ext>
            </a:extLst>
          </p:cNvPr>
          <p:cNvSpPr/>
          <p:nvPr userDrawn="1"/>
        </p:nvSpPr>
        <p:spPr>
          <a:xfrm>
            <a:off x="0" y="762000"/>
            <a:ext cx="12191999" cy="12573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26" name="Picture 25" descr="A picture containing animal, table&#10;&#10;Description generated with high confidence">
            <a:extLst>
              <a:ext uri="{FF2B5EF4-FFF2-40B4-BE49-F238E27FC236}">
                <a16:creationId xmlns:a16="http://schemas.microsoft.com/office/drawing/2014/main" id="{4EBCD47A-EF2E-4423-8E17-DE052A71C6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0520" y="370042"/>
            <a:ext cx="3069773" cy="1864179"/>
          </a:xfrm>
          <a:prstGeom prst="rect">
            <a:avLst/>
          </a:prstGeom>
        </p:spPr>
      </p:pic>
      <p:sp>
        <p:nvSpPr>
          <p:cNvPr id="15" name="Rectangle 14">
            <a:extLst>
              <a:ext uri="{FF2B5EF4-FFF2-40B4-BE49-F238E27FC236}">
                <a16:creationId xmlns:a16="http://schemas.microsoft.com/office/drawing/2014/main" id="{A1FE7D0F-37B7-447C-84AE-AE3B3DA75C98}"/>
              </a:ext>
            </a:extLst>
          </p:cNvPr>
          <p:cNvSpPr/>
          <p:nvPr userDrawn="1"/>
        </p:nvSpPr>
        <p:spPr>
          <a:xfrm>
            <a:off x="7628020" y="4313320"/>
            <a:ext cx="4563979" cy="134954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127" y="892700"/>
            <a:ext cx="3603482" cy="995899"/>
          </a:xfrm>
          <a:prstGeom prst="rect">
            <a:avLst/>
          </a:prstGeom>
        </p:spPr>
      </p:pic>
      <p:sp>
        <p:nvSpPr>
          <p:cNvPr id="10" name="Date Placeholder 3">
            <a:extLst>
              <a:ext uri="{FF2B5EF4-FFF2-40B4-BE49-F238E27FC236}">
                <a16:creationId xmlns:a16="http://schemas.microsoft.com/office/drawing/2014/main" id="{31242756-C9F4-4295-B6AD-7250F171F127}"/>
              </a:ext>
            </a:extLst>
          </p:cNvPr>
          <p:cNvSpPr>
            <a:spLocks noGrp="1"/>
          </p:cNvSpPr>
          <p:nvPr>
            <p:ph type="dt" sz="half" idx="2"/>
          </p:nvPr>
        </p:nvSpPr>
        <p:spPr>
          <a:xfrm>
            <a:off x="10544175" y="457201"/>
            <a:ext cx="1263945" cy="381000"/>
          </a:xfrm>
          <a:prstGeom prst="rect">
            <a:avLst/>
          </a:prstGeom>
        </p:spPr>
        <p:txBody>
          <a:bodyPr vert="horz" lIns="91440" tIns="45720" rIns="91440" bIns="45720" rtlCol="0" anchor="ctr"/>
          <a:lstStyle>
            <a:lvl1pPr>
              <a:defRPr lang="en-US" sz="900" smtClean="0">
                <a:solidFill>
                  <a:schemeClr val="bg1"/>
                </a:solidFill>
              </a:defRPr>
            </a:lvl1pPr>
          </a:lstStyle>
          <a:p>
            <a:pPr algn="r"/>
            <a:fld id="{18F317DD-276C-43FC-B7CC-62A2DF634759}" type="datetime1">
              <a:rPr lang="en-US" smtClean="0"/>
              <a:t>2/25/2020</a:t>
            </a:fld>
            <a:endParaRPr lang="en-US" dirty="0"/>
          </a:p>
        </p:txBody>
      </p:sp>
    </p:spTree>
    <p:extLst>
      <p:ext uri="{BB962C8B-B14F-4D97-AF65-F5344CB8AC3E}">
        <p14:creationId xmlns:p14="http://schemas.microsoft.com/office/powerpoint/2010/main" val="462475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2852" y="950981"/>
            <a:ext cx="10836965" cy="4351339"/>
          </a:xfrm>
          <a:prstGeom prst="rect">
            <a:avLst/>
          </a:prstGeom>
        </p:spPr>
        <p:txBody>
          <a:bodyPr vert="horz" lIns="91440" tIns="45720" rIns="91440" bIns="45720" rtlCol="0">
            <a:normAutofit/>
          </a:bodyPr>
          <a:lstStyle/>
          <a:p>
            <a:pPr lvl="0"/>
            <a:r>
              <a:rPr lang="en-US" dirty="0"/>
              <a:t>Edit Master text styles</a:t>
            </a:r>
          </a:p>
          <a:p>
            <a:pPr marL="685783" lvl="1" indent="-228594" algn="l" defTabSz="914377" rtl="0" eaLnBrk="1" latinLnBrk="0" hangingPunct="1">
              <a:lnSpc>
                <a:spcPct val="90000"/>
              </a:lnSpc>
              <a:spcBef>
                <a:spcPts val="500"/>
              </a:spcBef>
              <a:buClr>
                <a:srgbClr val="DDB307"/>
              </a:buClr>
              <a:buFont typeface="Century Gothic" panose="020B0502020202020204" pitchFamily="34" charset="0"/>
              <a:buChar char="―"/>
            </a:pPr>
            <a:r>
              <a:rPr lang="en-US" dirty="0"/>
              <a:t>Second level</a:t>
            </a:r>
          </a:p>
          <a:p>
            <a:pPr marL="1142971" lvl="2" indent="-228594" algn="l" defTabSz="914377" rtl="0" eaLnBrk="1" latinLnBrk="0" hangingPunct="1">
              <a:lnSpc>
                <a:spcPct val="90000"/>
              </a:lnSpc>
              <a:spcBef>
                <a:spcPts val="500"/>
              </a:spcBef>
              <a:buClr>
                <a:srgbClr val="DDB307"/>
              </a:buClr>
              <a:buFont typeface="Arial" panose="020B0604020202020204" pitchFamily="34" charset="0"/>
              <a:buChar char="•"/>
            </a:pPr>
            <a:r>
              <a:rPr lang="en-US" dirty="0"/>
              <a:t>Third level</a:t>
            </a:r>
          </a:p>
        </p:txBody>
      </p:sp>
      <p:sp>
        <p:nvSpPr>
          <p:cNvPr id="6" name="Slide Number Placeholder 5"/>
          <p:cNvSpPr>
            <a:spLocks noGrp="1"/>
          </p:cNvSpPr>
          <p:nvPr>
            <p:ph type="sldNum" sz="quarter" idx="4"/>
          </p:nvPr>
        </p:nvSpPr>
        <p:spPr>
          <a:xfrm>
            <a:off x="11122925" y="6356351"/>
            <a:ext cx="8725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D9700-F5CC-49AF-BD2D-23D2173C44DC}" type="slidenum">
              <a:rPr lang="en-US" smtClean="0">
                <a:solidFill>
                  <a:prstClr val="black">
                    <a:tint val="75000"/>
                  </a:prstClr>
                </a:solidFill>
              </a:rPr>
              <a:pPr/>
              <a:t>‹#›</a:t>
            </a:fld>
            <a:endParaRPr lang="en-US" dirty="0">
              <a:solidFill>
                <a:prstClr val="black">
                  <a:tint val="75000"/>
                </a:prstClr>
              </a:solidFill>
            </a:endParaRPr>
          </a:p>
        </p:txBody>
      </p:sp>
      <p:sp>
        <p:nvSpPr>
          <p:cNvPr id="9" name="Title Placeholder 8"/>
          <p:cNvSpPr>
            <a:spLocks noGrp="1"/>
          </p:cNvSpPr>
          <p:nvPr>
            <p:ph type="title"/>
          </p:nvPr>
        </p:nvSpPr>
        <p:spPr>
          <a:xfrm>
            <a:off x="546652" y="410818"/>
            <a:ext cx="10515600" cy="569844"/>
          </a:xfrm>
          <a:prstGeom prst="rect">
            <a:avLst/>
          </a:prstGeom>
        </p:spPr>
        <p:txBody>
          <a:bodyPr vert="horz" lIns="91440" tIns="45720" rIns="91440" bIns="45720" rtlCol="0" anchor="ctr">
            <a:normAutofit/>
          </a:bodyPr>
          <a:lstStyle/>
          <a:p>
            <a:r>
              <a:rPr lang="en-US"/>
              <a:t>Click to edit Master title style</a:t>
            </a:r>
          </a:p>
        </p:txBody>
      </p:sp>
      <p:sp>
        <p:nvSpPr>
          <p:cNvPr id="2" name="Footer Placeholder 1">
            <a:extLst>
              <a:ext uri="{FF2B5EF4-FFF2-40B4-BE49-F238E27FC236}">
                <a16:creationId xmlns:a16="http://schemas.microsoft.com/office/drawing/2014/main" id="{D74487B5-2DFC-43C6-8E79-6E32863D5B91}"/>
              </a:ext>
            </a:extLst>
          </p:cNvPr>
          <p:cNvSpPr>
            <a:spLocks noGrp="1"/>
          </p:cNvSpPr>
          <p:nvPr>
            <p:ph type="ftr" sz="quarter" idx="3"/>
          </p:nvPr>
        </p:nvSpPr>
        <p:spPr>
          <a:xfrm>
            <a:off x="7327230" y="6356350"/>
            <a:ext cx="41148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dirty="0"/>
              <a:t>The disclosure statement belongs here</a:t>
            </a:r>
          </a:p>
        </p:txBody>
      </p:sp>
    </p:spTree>
    <p:extLst>
      <p:ext uri="{BB962C8B-B14F-4D97-AF65-F5344CB8AC3E}">
        <p14:creationId xmlns:p14="http://schemas.microsoft.com/office/powerpoint/2010/main" val="1079244234"/>
      </p:ext>
    </p:extLst>
  </p:cSld>
  <p:clrMap bg1="lt1" tx1="dk1" bg2="lt2" tx2="dk2" accent1="accent1" accent2="accent2" accent3="accent3" accent4="accent4" accent5="accent5" accent6="accent6" hlink="hlink" folHlink="folHlink"/>
  <p:sldLayoutIdLst>
    <p:sldLayoutId id="2147483906" r:id="rId1"/>
    <p:sldLayoutId id="2147483910" r:id="rId2"/>
    <p:sldLayoutId id="2147483902" r:id="rId3"/>
    <p:sldLayoutId id="2147483904" r:id="rId4"/>
    <p:sldLayoutId id="2147483915" r:id="rId5"/>
    <p:sldLayoutId id="2147483916" r:id="rId6"/>
    <p:sldLayoutId id="2147483925" r:id="rId7"/>
  </p:sldLayoutIdLst>
  <p:txStyles>
    <p:titleStyle>
      <a:lvl1pPr algn="l" defTabSz="914377" rtl="0" eaLnBrk="1" latinLnBrk="0" hangingPunct="1">
        <a:lnSpc>
          <a:spcPct val="90000"/>
        </a:lnSpc>
        <a:spcBef>
          <a:spcPct val="0"/>
        </a:spcBef>
        <a:buNone/>
        <a:defRPr lang="en-US" sz="2400" b="1" i="0" kern="1200" dirty="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Clr>
          <a:srgbClr val="DDB307"/>
        </a:buClr>
        <a:buFont typeface="Arial" panose="020B0604020202020204" pitchFamily="34" charset="0"/>
        <a:buChar char="•"/>
        <a:defRPr lang="en-US" sz="1600" kern="1200" dirty="0">
          <a:solidFill>
            <a:srgbClr val="58585B"/>
          </a:solidFill>
          <a:latin typeface="Century Gothic" panose="020B0502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lang="en-US" sz="1400" kern="1200" dirty="0">
          <a:solidFill>
            <a:srgbClr val="004A91"/>
          </a:solidFill>
          <a:latin typeface="Century Gothic" panose="020B0502020202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lang="en-US" sz="1100" kern="1200" dirty="0">
          <a:solidFill>
            <a:schemeClr val="accent1">
              <a:lumMod val="75000"/>
            </a:schemeClr>
          </a:solidFill>
          <a:latin typeface="Century Gothic" panose="020B0502020202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1"/>
          <p:cNvSpPr txBox="1">
            <a:spLocks/>
          </p:cNvSpPr>
          <p:nvPr userDrawn="1"/>
        </p:nvSpPr>
        <p:spPr>
          <a:xfrm>
            <a:off x="0" y="2837664"/>
            <a:ext cx="12192000" cy="489859"/>
          </a:xfrm>
          <a:prstGeom prst="rect">
            <a:avLst/>
          </a:prstGeom>
          <a:solidFill>
            <a:srgbClr val="004A91"/>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500" dirty="0">
              <a:solidFill>
                <a:schemeClr val="bg1"/>
              </a:solidFill>
            </a:endParaRPr>
          </a:p>
        </p:txBody>
      </p:sp>
      <p:sp>
        <p:nvSpPr>
          <p:cNvPr id="8" name="Rectangle 7"/>
          <p:cNvSpPr/>
          <p:nvPr userDrawn="1"/>
        </p:nvSpPr>
        <p:spPr>
          <a:xfrm>
            <a:off x="0" y="2745715"/>
            <a:ext cx="12192000" cy="102870"/>
          </a:xfrm>
          <a:prstGeom prst="rect">
            <a:avLst/>
          </a:prstGeom>
          <a:solidFill>
            <a:srgbClr val="DDB3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Tree>
    <p:extLst>
      <p:ext uri="{BB962C8B-B14F-4D97-AF65-F5344CB8AC3E}">
        <p14:creationId xmlns:p14="http://schemas.microsoft.com/office/powerpoint/2010/main" val="4093233898"/>
      </p:ext>
    </p:extLst>
  </p:cSld>
  <p:clrMap bg1="lt1" tx1="dk1" bg2="lt2" tx2="dk2" accent1="accent1" accent2="accent2" accent3="accent3" accent4="accent4" accent5="accent5" accent6="accent6" hlink="hlink" folHlink="folHlink"/>
  <p:sldLayoutIdLst>
    <p:sldLayoutId id="214748391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2852" y="950981"/>
            <a:ext cx="10836965" cy="4351339"/>
          </a:xfrm>
          <a:prstGeom prst="rect">
            <a:avLst/>
          </a:prstGeom>
        </p:spPr>
        <p:txBody>
          <a:bodyPr vert="horz" lIns="91440" tIns="45720" rIns="91440" bIns="45720" rtlCol="0">
            <a:normAutofit/>
          </a:bodyPr>
          <a:lstStyle/>
          <a:p>
            <a:pPr lvl="0"/>
            <a:r>
              <a:rPr lang="en-US" dirty="0"/>
              <a:t>Edit Master text styles</a:t>
            </a:r>
          </a:p>
          <a:p>
            <a:pPr marL="685783" lvl="1" indent="-228594" algn="l" defTabSz="914377" rtl="0" eaLnBrk="1" latinLnBrk="0" hangingPunct="1">
              <a:lnSpc>
                <a:spcPct val="90000"/>
              </a:lnSpc>
              <a:spcBef>
                <a:spcPts val="500"/>
              </a:spcBef>
              <a:buClr>
                <a:srgbClr val="DDB307"/>
              </a:buClr>
              <a:buFont typeface="Century Gothic" panose="020B0502020202020204" pitchFamily="34" charset="0"/>
              <a:buChar char="―"/>
            </a:pPr>
            <a:r>
              <a:rPr lang="en-US" dirty="0"/>
              <a:t>Second level</a:t>
            </a:r>
          </a:p>
          <a:p>
            <a:pPr marL="1142971" lvl="2" indent="-228594" algn="l" defTabSz="914377" rtl="0" eaLnBrk="1" latinLnBrk="0" hangingPunct="1">
              <a:lnSpc>
                <a:spcPct val="90000"/>
              </a:lnSpc>
              <a:spcBef>
                <a:spcPts val="500"/>
              </a:spcBef>
              <a:buClr>
                <a:srgbClr val="DDB307"/>
              </a:buClr>
              <a:buFont typeface="Arial" panose="020B0604020202020204" pitchFamily="34" charset="0"/>
              <a:buChar char="•"/>
            </a:pPr>
            <a:r>
              <a:rPr lang="en-US" dirty="0"/>
              <a:t>Third level</a:t>
            </a:r>
          </a:p>
        </p:txBody>
      </p:sp>
      <p:sp>
        <p:nvSpPr>
          <p:cNvPr id="6" name="Slide Number Placeholder 5"/>
          <p:cNvSpPr>
            <a:spLocks noGrp="1"/>
          </p:cNvSpPr>
          <p:nvPr>
            <p:ph type="sldNum" sz="quarter" idx="4"/>
          </p:nvPr>
        </p:nvSpPr>
        <p:spPr>
          <a:xfrm>
            <a:off x="11122925" y="6356351"/>
            <a:ext cx="87256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4FD9700-F5CC-49AF-BD2D-23D2173C44DC}" type="slidenum">
              <a:rPr lang="en-US" smtClean="0">
                <a:solidFill>
                  <a:prstClr val="black">
                    <a:tint val="75000"/>
                  </a:prstClr>
                </a:solidFill>
              </a:rPr>
              <a:pPr/>
              <a:t>‹#›</a:t>
            </a:fld>
            <a:endParaRPr lang="en-US" dirty="0">
              <a:solidFill>
                <a:prstClr val="black">
                  <a:tint val="75000"/>
                </a:prstClr>
              </a:solidFill>
            </a:endParaRPr>
          </a:p>
        </p:txBody>
      </p:sp>
      <p:sp>
        <p:nvSpPr>
          <p:cNvPr id="9" name="Title Placeholder 8"/>
          <p:cNvSpPr>
            <a:spLocks noGrp="1"/>
          </p:cNvSpPr>
          <p:nvPr>
            <p:ph type="title"/>
          </p:nvPr>
        </p:nvSpPr>
        <p:spPr>
          <a:xfrm>
            <a:off x="546652" y="410818"/>
            <a:ext cx="10515600" cy="569844"/>
          </a:xfrm>
          <a:prstGeom prst="rect">
            <a:avLst/>
          </a:prstGeom>
        </p:spPr>
        <p:txBody>
          <a:bodyPr vert="horz" lIns="91440" tIns="45720" rIns="91440" bIns="45720" rtlCol="0" anchor="ctr">
            <a:normAutofit/>
          </a:bodyPr>
          <a:lstStyle/>
          <a:p>
            <a:r>
              <a:rPr lang="en-US"/>
              <a:t>Click to edit Master title style</a:t>
            </a:r>
          </a:p>
        </p:txBody>
      </p:sp>
      <p:sp>
        <p:nvSpPr>
          <p:cNvPr id="12" name="Footer Placeholder 1">
            <a:extLst>
              <a:ext uri="{FF2B5EF4-FFF2-40B4-BE49-F238E27FC236}">
                <a16:creationId xmlns:a16="http://schemas.microsoft.com/office/drawing/2014/main" id="{4203962D-C3A9-4E20-AE68-1CFE4E4C1386}"/>
              </a:ext>
            </a:extLst>
          </p:cNvPr>
          <p:cNvSpPr>
            <a:spLocks noGrp="1"/>
          </p:cNvSpPr>
          <p:nvPr>
            <p:ph type="ftr" sz="quarter" idx="3"/>
          </p:nvPr>
        </p:nvSpPr>
        <p:spPr>
          <a:xfrm>
            <a:off x="5538355" y="6314544"/>
            <a:ext cx="5893284"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dirty="0"/>
              <a:t>Use or disclosure of data contained on this sheet is subject to the restriction on the title page.</a:t>
            </a:r>
          </a:p>
        </p:txBody>
      </p:sp>
      <p:sp>
        <p:nvSpPr>
          <p:cNvPr id="4" name="Date Placeholder 3">
            <a:extLst>
              <a:ext uri="{FF2B5EF4-FFF2-40B4-BE49-F238E27FC236}">
                <a16:creationId xmlns:a16="http://schemas.microsoft.com/office/drawing/2014/main" id="{FC9DBE28-A03C-4792-9F3A-0A3F547849E3}"/>
              </a:ext>
            </a:extLst>
          </p:cNvPr>
          <p:cNvSpPr>
            <a:spLocks noGrp="1"/>
          </p:cNvSpPr>
          <p:nvPr>
            <p:ph type="dt" sz="half" idx="2"/>
          </p:nvPr>
        </p:nvSpPr>
        <p:spPr>
          <a:xfrm>
            <a:off x="10175358" y="6492875"/>
            <a:ext cx="1242237" cy="365125"/>
          </a:xfrm>
          <a:prstGeom prst="rect">
            <a:avLst/>
          </a:prstGeom>
        </p:spPr>
        <p:txBody>
          <a:bodyPr vert="horz" lIns="91440" tIns="45720" rIns="91440" bIns="45720" rtlCol="0" anchor="ctr"/>
          <a:lstStyle>
            <a:lvl1pPr>
              <a:defRPr lang="en-US" sz="900" smtClean="0">
                <a:solidFill>
                  <a:schemeClr val="tx1">
                    <a:tint val="75000"/>
                  </a:schemeClr>
                </a:solidFill>
              </a:defRPr>
            </a:lvl1pPr>
          </a:lstStyle>
          <a:p>
            <a:pPr algn="r"/>
            <a:fld id="{DFF3510B-7614-47B4-8EB8-482F63E0E956}" type="datetime1">
              <a:rPr lang="en-US" smtClean="0"/>
              <a:t>2/25/2020</a:t>
            </a:fld>
            <a:endParaRPr lang="en-US" dirty="0"/>
          </a:p>
        </p:txBody>
      </p:sp>
    </p:spTree>
    <p:extLst>
      <p:ext uri="{BB962C8B-B14F-4D97-AF65-F5344CB8AC3E}">
        <p14:creationId xmlns:p14="http://schemas.microsoft.com/office/powerpoint/2010/main" val="3656426050"/>
      </p:ext>
    </p:extLst>
  </p:cSld>
  <p:clrMap bg1="lt1" tx1="dk1" bg2="lt2" tx2="dk2" accent1="accent1" accent2="accent2" accent3="accent3" accent4="accent4" accent5="accent5" accent6="accent6" hlink="hlink" folHlink="folHlink"/>
  <p:sldLayoutIdLst>
    <p:sldLayoutId id="2147483919" r:id="rId1"/>
    <p:sldLayoutId id="2147483921" r:id="rId2"/>
    <p:sldLayoutId id="2147483922" r:id="rId3"/>
    <p:sldLayoutId id="2147483923" r:id="rId4"/>
    <p:sldLayoutId id="2147483924" r:id="rId5"/>
  </p:sldLayoutIdLst>
  <p:hf hdr="0"/>
  <p:txStyles>
    <p:titleStyle>
      <a:lvl1pPr algn="l" defTabSz="914377" rtl="0" eaLnBrk="1" latinLnBrk="0" hangingPunct="1">
        <a:lnSpc>
          <a:spcPct val="90000"/>
        </a:lnSpc>
        <a:spcBef>
          <a:spcPct val="0"/>
        </a:spcBef>
        <a:buNone/>
        <a:defRPr lang="en-US" sz="2400" b="1" i="0" kern="1200" dirty="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Clr>
          <a:srgbClr val="DDB307"/>
        </a:buClr>
        <a:buFont typeface="Arial" panose="020B0604020202020204" pitchFamily="34" charset="0"/>
        <a:buChar char="•"/>
        <a:defRPr lang="en-US" sz="1600" kern="1200" dirty="0">
          <a:solidFill>
            <a:srgbClr val="58585B"/>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lang="en-US" sz="1400" kern="1200" dirty="0">
          <a:solidFill>
            <a:srgbClr val="004A91"/>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lang="en-US" sz="1100" kern="1200" dirty="0">
          <a:solidFill>
            <a:schemeClr val="accent1">
              <a:lumMod val="75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hyperlink" Target="https://thenounproject.com/term/trend/158685/"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s://www.iconsdb.com/icon-sets/cardboard-blue-icons/data-encryption-icon.html" TargetMode="External"/><Relationship Id="rId5" Type="http://schemas.openxmlformats.org/officeDocument/2006/relationships/hyperlink" Target="http://www.jemome.com/p-multiple-databases-icon-1931106/" TargetMode="Externa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7D89A5BF-EDB0-4B58-93CC-DD376EC0BAA3}"/>
              </a:ext>
            </a:extLst>
          </p:cNvPr>
          <p:cNvGrpSpPr/>
          <p:nvPr/>
        </p:nvGrpSpPr>
        <p:grpSpPr>
          <a:xfrm>
            <a:off x="8859" y="3416968"/>
            <a:ext cx="12158239" cy="338554"/>
            <a:chOff x="199928" y="3416968"/>
            <a:chExt cx="12158239" cy="338554"/>
          </a:xfrm>
        </p:grpSpPr>
        <p:sp>
          <p:nvSpPr>
            <p:cNvPr id="43" name="TextBox 42">
              <a:extLst>
                <a:ext uri="{FF2B5EF4-FFF2-40B4-BE49-F238E27FC236}">
                  <a16:creationId xmlns:a16="http://schemas.microsoft.com/office/drawing/2014/main" id="{0602CBBC-23D7-47C1-A7DA-4F41E77F0F09}"/>
                </a:ext>
              </a:extLst>
            </p:cNvPr>
            <p:cNvSpPr txBox="1"/>
            <p:nvPr/>
          </p:nvSpPr>
          <p:spPr>
            <a:xfrm>
              <a:off x="3337761" y="3416968"/>
              <a:ext cx="4514850" cy="338554"/>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a:ea typeface="+mn-ea"/>
                  <a:cs typeface="+mn-cs"/>
                </a:rPr>
                <a:t>Furthering Innovation. Driving Modernization</a:t>
              </a:r>
            </a:p>
          </p:txBody>
        </p:sp>
        <p:sp>
          <p:nvSpPr>
            <p:cNvPr id="44" name="Freeform: Shape 43">
              <a:extLst>
                <a:ext uri="{FF2B5EF4-FFF2-40B4-BE49-F238E27FC236}">
                  <a16:creationId xmlns:a16="http://schemas.microsoft.com/office/drawing/2014/main" id="{7EB1DB6B-1016-473B-A2BB-6B711A09594A}"/>
                </a:ext>
              </a:extLst>
            </p:cNvPr>
            <p:cNvSpPr/>
            <p:nvPr/>
          </p:nvSpPr>
          <p:spPr>
            <a:xfrm>
              <a:off x="199928" y="3424989"/>
              <a:ext cx="12158239" cy="194511"/>
            </a:xfrm>
            <a:custGeom>
              <a:avLst/>
              <a:gdLst>
                <a:gd name="connsiteX0" fmla="*/ 0 w 12240126"/>
                <a:gd name="connsiteY0" fmla="*/ 304800 h 304800"/>
                <a:gd name="connsiteX1" fmla="*/ 3433010 w 12240126"/>
                <a:gd name="connsiteY1" fmla="*/ 304800 h 304800"/>
                <a:gd name="connsiteX2" fmla="*/ 3433010 w 12240126"/>
                <a:gd name="connsiteY2" fmla="*/ 0 h 304800"/>
                <a:gd name="connsiteX3" fmla="*/ 7828547 w 12240126"/>
                <a:gd name="connsiteY3" fmla="*/ 0 h 304800"/>
                <a:gd name="connsiteX4" fmla="*/ 7828547 w 12240126"/>
                <a:gd name="connsiteY4" fmla="*/ 304800 h 304800"/>
                <a:gd name="connsiteX5" fmla="*/ 12240126 w 12240126"/>
                <a:gd name="connsiteY5" fmla="*/ 304800 h 304800"/>
                <a:gd name="connsiteX0" fmla="*/ 0 w 12008114"/>
                <a:gd name="connsiteY0" fmla="*/ 304800 h 304800"/>
                <a:gd name="connsiteX1" fmla="*/ 3200998 w 12008114"/>
                <a:gd name="connsiteY1" fmla="*/ 304800 h 304800"/>
                <a:gd name="connsiteX2" fmla="*/ 3200998 w 12008114"/>
                <a:gd name="connsiteY2" fmla="*/ 0 h 304800"/>
                <a:gd name="connsiteX3" fmla="*/ 7596535 w 12008114"/>
                <a:gd name="connsiteY3" fmla="*/ 0 h 304800"/>
                <a:gd name="connsiteX4" fmla="*/ 7596535 w 12008114"/>
                <a:gd name="connsiteY4" fmla="*/ 304800 h 304800"/>
                <a:gd name="connsiteX5" fmla="*/ 12008114 w 12008114"/>
                <a:gd name="connsiteY5" fmla="*/ 304800 h 304800"/>
                <a:gd name="connsiteX0" fmla="*/ 0 w 12158239"/>
                <a:gd name="connsiteY0" fmla="*/ 304800 h 304800"/>
                <a:gd name="connsiteX1" fmla="*/ 3200998 w 12158239"/>
                <a:gd name="connsiteY1" fmla="*/ 304800 h 304800"/>
                <a:gd name="connsiteX2" fmla="*/ 3200998 w 12158239"/>
                <a:gd name="connsiteY2" fmla="*/ 0 h 304800"/>
                <a:gd name="connsiteX3" fmla="*/ 7596535 w 12158239"/>
                <a:gd name="connsiteY3" fmla="*/ 0 h 304800"/>
                <a:gd name="connsiteX4" fmla="*/ 7596535 w 12158239"/>
                <a:gd name="connsiteY4" fmla="*/ 304800 h 304800"/>
                <a:gd name="connsiteX5" fmla="*/ 12158239 w 12158239"/>
                <a:gd name="connsiteY5"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58239" h="304800">
                  <a:moveTo>
                    <a:pt x="0" y="304800"/>
                  </a:moveTo>
                  <a:lnTo>
                    <a:pt x="3200998" y="304800"/>
                  </a:lnTo>
                  <a:lnTo>
                    <a:pt x="3200998" y="0"/>
                  </a:lnTo>
                  <a:lnTo>
                    <a:pt x="7596535" y="0"/>
                  </a:lnTo>
                  <a:lnTo>
                    <a:pt x="7596535" y="304800"/>
                  </a:lnTo>
                  <a:lnTo>
                    <a:pt x="12158239" y="304800"/>
                  </a:lnTo>
                </a:path>
              </a:pathLst>
            </a:custGeom>
            <a:noFill/>
            <a:ln w="6350">
              <a:solidFill>
                <a:schemeClr val="bg1">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7" name="Rectangle 6">
            <a:extLst>
              <a:ext uri="{FF2B5EF4-FFF2-40B4-BE49-F238E27FC236}">
                <a16:creationId xmlns:a16="http://schemas.microsoft.com/office/drawing/2014/main" id="{F9E740E2-43EA-414E-961E-94A7BF001564}"/>
              </a:ext>
            </a:extLst>
          </p:cNvPr>
          <p:cNvSpPr/>
          <p:nvPr/>
        </p:nvSpPr>
        <p:spPr>
          <a:xfrm>
            <a:off x="414704" y="4514850"/>
            <a:ext cx="7246838" cy="1248743"/>
          </a:xfrm>
          <a:prstGeom prst="rect">
            <a:avLst/>
          </a:prstGeom>
        </p:spPr>
        <p:txBody>
          <a:bodyPr wrap="square" lIns="56021" tIns="28011" rIns="56021" bIns="28011" anchor="t">
            <a:noAutofit/>
          </a:bodyPr>
          <a:lstStyle/>
          <a:p>
            <a:r>
              <a:rPr lang="en-US" sz="2400" b="1" dirty="0">
                <a:solidFill>
                  <a:schemeClr val="bg1"/>
                </a:solidFill>
                <a:latin typeface="+mj-lt"/>
                <a:ea typeface="Roboto" panose="02000000000000000000" pitchFamily="2" charset="0"/>
              </a:rPr>
              <a:t>Data Lakes &amp; Distributed Systems</a:t>
            </a:r>
          </a:p>
          <a:p>
            <a:r>
              <a:rPr lang="en-US" b="1" dirty="0">
                <a:solidFill>
                  <a:schemeClr val="bg1"/>
                </a:solidFill>
                <a:latin typeface="+mj-lt"/>
                <a:ea typeface="Roboto" panose="02000000000000000000" pitchFamily="2" charset="0"/>
              </a:rPr>
              <a:t>The Truths &amp; Myths</a:t>
            </a:r>
          </a:p>
          <a:p>
            <a:r>
              <a:rPr lang="en-US" sz="1400" b="1" i="1" dirty="0">
                <a:solidFill>
                  <a:schemeClr val="bg1"/>
                </a:solidFill>
                <a:latin typeface="+mj-lt"/>
                <a:ea typeface="Roboto" panose="02000000000000000000" pitchFamily="2" charset="0"/>
                <a:cs typeface="Arial"/>
              </a:rPr>
              <a:t>Power strips are located in every other row – share power!</a:t>
            </a:r>
          </a:p>
        </p:txBody>
      </p:sp>
      <p:sp>
        <p:nvSpPr>
          <p:cNvPr id="8" name="TextBox 7">
            <a:extLst>
              <a:ext uri="{FF2B5EF4-FFF2-40B4-BE49-F238E27FC236}">
                <a16:creationId xmlns:a16="http://schemas.microsoft.com/office/drawing/2014/main" id="{DE3BB035-FB22-4C75-8291-9E8671B3BA0F}"/>
              </a:ext>
            </a:extLst>
          </p:cNvPr>
          <p:cNvSpPr txBox="1"/>
          <p:nvPr/>
        </p:nvSpPr>
        <p:spPr>
          <a:xfrm>
            <a:off x="10839367" y="3372682"/>
            <a:ext cx="1101584" cy="261610"/>
          </a:xfrm>
          <a:prstGeom prst="rect">
            <a:avLst/>
          </a:prstGeom>
          <a:noFill/>
        </p:spPr>
        <p:txBody>
          <a:bodyPr wrap="none" rtlCol="0" anchor="t">
            <a:spAutoFit/>
          </a:bodyPr>
          <a:lstStyle/>
          <a:p>
            <a:r>
              <a:rPr lang="en-US" sz="1100" dirty="0">
                <a:solidFill>
                  <a:schemeClr val="bg1"/>
                </a:solidFill>
              </a:rPr>
              <a:t>February 2020</a:t>
            </a:r>
          </a:p>
        </p:txBody>
      </p:sp>
    </p:spTree>
    <p:extLst>
      <p:ext uri="{BB962C8B-B14F-4D97-AF65-F5344CB8AC3E}">
        <p14:creationId xmlns:p14="http://schemas.microsoft.com/office/powerpoint/2010/main" val="25489507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3BD6C2-158B-4D4B-9FFA-B72667D2A398}"/>
              </a:ext>
            </a:extLst>
          </p:cNvPr>
          <p:cNvSpPr>
            <a:spLocks noGrp="1"/>
          </p:cNvSpPr>
          <p:nvPr>
            <p:ph type="sldNum" sz="quarter" idx="12"/>
          </p:nvPr>
        </p:nvSpPr>
        <p:spPr/>
        <p:txBody>
          <a:bodyPr/>
          <a:lstStyle/>
          <a:p>
            <a:fld id="{04FD9700-F5CC-49AF-BD2D-23D2173C44DC}" type="slidenum">
              <a:rPr lang="en-US" smtClean="0">
                <a:solidFill>
                  <a:prstClr val="black">
                    <a:tint val="75000"/>
                  </a:prstClr>
                </a:solidFill>
              </a:rPr>
              <a:pPr/>
              <a:t>10</a:t>
            </a:fld>
            <a:endParaRPr lang="en-US" dirty="0">
              <a:solidFill>
                <a:prstClr val="black">
                  <a:tint val="75000"/>
                </a:prstClr>
              </a:solidFill>
            </a:endParaRPr>
          </a:p>
        </p:txBody>
      </p:sp>
      <p:sp>
        <p:nvSpPr>
          <p:cNvPr id="3" name="Title 2">
            <a:extLst>
              <a:ext uri="{FF2B5EF4-FFF2-40B4-BE49-F238E27FC236}">
                <a16:creationId xmlns:a16="http://schemas.microsoft.com/office/drawing/2014/main" id="{299007C7-1998-8749-9112-664E5555771B}"/>
              </a:ext>
            </a:extLst>
          </p:cNvPr>
          <p:cNvSpPr>
            <a:spLocks noGrp="1"/>
          </p:cNvSpPr>
          <p:nvPr>
            <p:ph type="title"/>
          </p:nvPr>
        </p:nvSpPr>
        <p:spPr/>
        <p:txBody>
          <a:bodyPr/>
          <a:lstStyle/>
          <a:p>
            <a:r>
              <a:rPr lang="en-US" dirty="0"/>
              <a:t>Myths &amp; Truths – Legacy Systems | Machine Learning</a:t>
            </a:r>
          </a:p>
        </p:txBody>
      </p:sp>
      <p:sp>
        <p:nvSpPr>
          <p:cNvPr id="4" name="Content Placeholder 3">
            <a:extLst>
              <a:ext uri="{FF2B5EF4-FFF2-40B4-BE49-F238E27FC236}">
                <a16:creationId xmlns:a16="http://schemas.microsoft.com/office/drawing/2014/main" id="{23AC0BE0-B2FA-A447-8B7E-5A0DBC4CF6E5}"/>
              </a:ext>
            </a:extLst>
          </p:cNvPr>
          <p:cNvSpPr>
            <a:spLocks noGrp="1"/>
          </p:cNvSpPr>
          <p:nvPr>
            <p:ph idx="1"/>
          </p:nvPr>
        </p:nvSpPr>
        <p:spPr>
          <a:xfrm>
            <a:off x="124018" y="71567"/>
            <a:ext cx="3982199" cy="3307743"/>
          </a:xfrm>
        </p:spPr>
        <p:txBody>
          <a:bodyPr/>
          <a:lstStyle/>
          <a:p>
            <a:endParaRPr lang="en-US" u="sng" dirty="0"/>
          </a:p>
          <a:p>
            <a:endParaRPr lang="en-US" u="sng" dirty="0"/>
          </a:p>
          <a:p>
            <a:endParaRPr lang="en-US" u="sng" dirty="0"/>
          </a:p>
          <a:p>
            <a:r>
              <a:rPr lang="en-US" u="sng" dirty="0"/>
              <a:t>Myth</a:t>
            </a:r>
            <a:r>
              <a:rPr lang="en-US" dirty="0"/>
              <a:t>: Legacy or existing databases systems need to be decommissioned once a data lake is implemented.</a:t>
            </a:r>
          </a:p>
          <a:p>
            <a:r>
              <a:rPr lang="en-US" u="sng" dirty="0"/>
              <a:t>Truth</a:t>
            </a:r>
            <a:r>
              <a:rPr lang="en-US" dirty="0"/>
              <a:t>: Legacy systems don’t need to be decommissioned and many data lakes integrate with existing databases and data warehouses.</a:t>
            </a:r>
          </a:p>
          <a:p>
            <a:endParaRPr lang="en-US" dirty="0"/>
          </a:p>
        </p:txBody>
      </p:sp>
      <p:sp>
        <p:nvSpPr>
          <p:cNvPr id="5" name="Footer Placeholder 4">
            <a:extLst>
              <a:ext uri="{FF2B5EF4-FFF2-40B4-BE49-F238E27FC236}">
                <a16:creationId xmlns:a16="http://schemas.microsoft.com/office/drawing/2014/main" id="{76D33C75-09F9-DC43-AFA2-0D5A180BAFF0}"/>
              </a:ext>
            </a:extLst>
          </p:cNvPr>
          <p:cNvSpPr>
            <a:spLocks noGrp="1"/>
          </p:cNvSpPr>
          <p:nvPr>
            <p:ph type="ftr" sz="quarter" idx="3"/>
          </p:nvPr>
        </p:nvSpPr>
        <p:spPr/>
        <p:txBody>
          <a:bodyPr/>
          <a:lstStyle/>
          <a:p>
            <a:r>
              <a:rPr lang="en-US"/>
              <a:t>Use or disclosure of data contained on this sheet is subject to the restriction on the title page.</a:t>
            </a:r>
            <a:endParaRPr lang="en-US" dirty="0"/>
          </a:p>
        </p:txBody>
      </p:sp>
      <p:sp>
        <p:nvSpPr>
          <p:cNvPr id="6" name="Date Placeholder 5">
            <a:extLst>
              <a:ext uri="{FF2B5EF4-FFF2-40B4-BE49-F238E27FC236}">
                <a16:creationId xmlns:a16="http://schemas.microsoft.com/office/drawing/2014/main" id="{B8F37947-0B1D-3241-9E18-FD5EE88E6CDA}"/>
              </a:ext>
            </a:extLst>
          </p:cNvPr>
          <p:cNvSpPr>
            <a:spLocks noGrp="1"/>
          </p:cNvSpPr>
          <p:nvPr>
            <p:ph type="dt" sz="half" idx="2"/>
          </p:nvPr>
        </p:nvSpPr>
        <p:spPr/>
        <p:txBody>
          <a:bodyPr/>
          <a:lstStyle/>
          <a:p>
            <a:pPr algn="r"/>
            <a:fld id="{844EEFD9-E3DD-4461-ABB9-7F06736564BD}" type="datetime1">
              <a:rPr lang="en-US" smtClean="0"/>
              <a:t>2/25/2020</a:t>
            </a:fld>
            <a:endParaRPr lang="en-US" dirty="0"/>
          </a:p>
        </p:txBody>
      </p:sp>
      <p:sp>
        <p:nvSpPr>
          <p:cNvPr id="7" name="Content Placeholder 6">
            <a:extLst>
              <a:ext uri="{FF2B5EF4-FFF2-40B4-BE49-F238E27FC236}">
                <a16:creationId xmlns:a16="http://schemas.microsoft.com/office/drawing/2014/main" id="{A7BCFE84-6E61-5241-8563-A0893F82BB64}"/>
              </a:ext>
            </a:extLst>
          </p:cNvPr>
          <p:cNvSpPr>
            <a:spLocks noGrp="1"/>
          </p:cNvSpPr>
          <p:nvPr>
            <p:ph sz="quarter" idx="15"/>
          </p:nvPr>
        </p:nvSpPr>
        <p:spPr>
          <a:xfrm>
            <a:off x="4660491" y="1091380"/>
            <a:ext cx="7030064" cy="2119865"/>
          </a:xfrm>
        </p:spPr>
        <p:txBody>
          <a:bodyPr>
            <a:normAutofit/>
          </a:bodyPr>
          <a:lstStyle/>
          <a:p>
            <a:r>
              <a:rPr lang="en-US" dirty="0"/>
              <a:t>Existing databases can be integrated easily into the data lake in various ways. To support a business process, some transactional systems may need to bi-directionally send and store data from the lake.</a:t>
            </a:r>
          </a:p>
          <a:p>
            <a:pPr lvl="1"/>
            <a:r>
              <a:rPr lang="en-US" dirty="0" err="1"/>
              <a:t>Ex:Transactional</a:t>
            </a:r>
            <a:r>
              <a:rPr lang="en-US" dirty="0"/>
              <a:t> system sends data to the data lake. The lake computes analytics and generates new insights. Results are sent back to the transactional system for business rules, logging, etc.</a:t>
            </a:r>
          </a:p>
          <a:p>
            <a:r>
              <a:rPr lang="en-US" dirty="0"/>
              <a:t>Many tools exist to integrate existing databases with a data lake, including Sqoop and Flume.</a:t>
            </a:r>
          </a:p>
          <a:p>
            <a:pPr lvl="1"/>
            <a:endParaRPr lang="en-US" dirty="0"/>
          </a:p>
          <a:p>
            <a:endParaRPr lang="en-US" dirty="0"/>
          </a:p>
        </p:txBody>
      </p:sp>
      <p:sp>
        <p:nvSpPr>
          <p:cNvPr id="8" name="Content Placeholder 3">
            <a:extLst>
              <a:ext uri="{FF2B5EF4-FFF2-40B4-BE49-F238E27FC236}">
                <a16:creationId xmlns:a16="http://schemas.microsoft.com/office/drawing/2014/main" id="{CA00004D-87A5-4CB4-939E-74EC1048E57E}"/>
              </a:ext>
            </a:extLst>
          </p:cNvPr>
          <p:cNvSpPr txBox="1">
            <a:spLocks/>
          </p:cNvSpPr>
          <p:nvPr/>
        </p:nvSpPr>
        <p:spPr>
          <a:xfrm>
            <a:off x="125342" y="2644955"/>
            <a:ext cx="3982199" cy="3307743"/>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Clr>
                <a:srgbClr val="DDB307"/>
              </a:buClr>
              <a:buFont typeface="Arial" panose="020B0604020202020204" pitchFamily="34" charset="0"/>
              <a:buChar char="•"/>
              <a:defRPr lang="en-US" sz="1600" b="1" kern="1200">
                <a:solidFill>
                  <a:schemeClr val="bg1"/>
                </a:solidFill>
                <a:latin typeface="+mn-lt"/>
                <a:ea typeface="+mn-ea"/>
                <a:cs typeface="+mn-cs"/>
              </a:defRPr>
            </a:lvl1pPr>
            <a:lvl2pPr marL="685783" indent="-228594" algn="l" defTabSz="914377" rtl="0" eaLnBrk="1" latinLnBrk="0" hangingPunct="1">
              <a:lnSpc>
                <a:spcPct val="90000"/>
              </a:lnSpc>
              <a:spcBef>
                <a:spcPts val="500"/>
              </a:spcBef>
              <a:buClr>
                <a:schemeClr val="tx2">
                  <a:lumMod val="50000"/>
                </a:schemeClr>
              </a:buClr>
              <a:buFont typeface="Arial" panose="020B0604020202020204" pitchFamily="34" charset="0"/>
              <a:buChar char="•"/>
              <a:defRPr lang="en-US" sz="1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lang="en-US" sz="11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u="sng" dirty="0"/>
          </a:p>
          <a:p>
            <a:endParaRPr lang="en-US" u="sng" dirty="0"/>
          </a:p>
          <a:p>
            <a:endParaRPr lang="en-US" u="sng" dirty="0"/>
          </a:p>
          <a:p>
            <a:r>
              <a:rPr lang="en-US" u="sng" dirty="0"/>
              <a:t>Myth</a:t>
            </a:r>
            <a:r>
              <a:rPr lang="en-US" dirty="0"/>
              <a:t>: Data of any format can be ingested into a data lake and ML models will be able to instantly input the data and execute with compelling results </a:t>
            </a:r>
          </a:p>
          <a:p>
            <a:r>
              <a:rPr lang="en-US" u="sng" dirty="0"/>
              <a:t>Truth</a:t>
            </a:r>
            <a:r>
              <a:rPr lang="en-US" dirty="0"/>
              <a:t>: The lake will accept data of any format, but ML capabilities need data to be curated and formatted to match expected input parameters.</a:t>
            </a:r>
          </a:p>
          <a:p>
            <a:endParaRPr lang="en-US" dirty="0"/>
          </a:p>
        </p:txBody>
      </p:sp>
      <p:cxnSp>
        <p:nvCxnSpPr>
          <p:cNvPr id="10" name="Straight Connector 9">
            <a:extLst>
              <a:ext uri="{FF2B5EF4-FFF2-40B4-BE49-F238E27FC236}">
                <a16:creationId xmlns:a16="http://schemas.microsoft.com/office/drawing/2014/main" id="{CAF08EC2-298D-4A1A-8CED-61702071AB89}"/>
              </a:ext>
            </a:extLst>
          </p:cNvPr>
          <p:cNvCxnSpPr/>
          <p:nvPr/>
        </p:nvCxnSpPr>
        <p:spPr>
          <a:xfrm>
            <a:off x="712505" y="3379310"/>
            <a:ext cx="280522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Content Placeholder 6">
            <a:extLst>
              <a:ext uri="{FF2B5EF4-FFF2-40B4-BE49-F238E27FC236}">
                <a16:creationId xmlns:a16="http://schemas.microsoft.com/office/drawing/2014/main" id="{785EC4F6-D5C4-46C5-BE83-586DFF912F1B}"/>
              </a:ext>
            </a:extLst>
          </p:cNvPr>
          <p:cNvSpPr txBox="1">
            <a:spLocks/>
          </p:cNvSpPr>
          <p:nvPr/>
        </p:nvSpPr>
        <p:spPr>
          <a:xfrm>
            <a:off x="4695940" y="3646753"/>
            <a:ext cx="7030064" cy="2201145"/>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Clr>
                <a:srgbClr val="DDB307"/>
              </a:buClr>
              <a:buFont typeface="Arial" panose="020B0604020202020204" pitchFamily="34" charset="0"/>
              <a:buChar char="•"/>
              <a:defRPr lang="en-US" sz="1600" kern="1200" dirty="0">
                <a:solidFill>
                  <a:srgbClr val="58585B"/>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lang="en-US" sz="1400" kern="1200" dirty="0">
                <a:solidFill>
                  <a:srgbClr val="004A91"/>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lang="en-US" sz="1100" kern="1200" dirty="0">
                <a:solidFill>
                  <a:schemeClr val="accent1">
                    <a:lumMod val="75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Many projects integrate their analytics/ML layer as services on top of their data lake. One of the main benefits of a data lake is broad access to rich data for analytical purposes.</a:t>
            </a:r>
          </a:p>
          <a:p>
            <a:r>
              <a:rPr lang="en-US" dirty="0"/>
              <a:t>AI and machine learning models require large volumes of high-quality data. The more data and the better formatted it is, the higher the accuracy of the model results. Like data quality and governance, it’s important to ETL data before inputting data into a model to generate the best analytical results.</a:t>
            </a:r>
          </a:p>
          <a:p>
            <a:endParaRPr lang="en-US" dirty="0"/>
          </a:p>
          <a:p>
            <a:pPr marL="0" indent="0">
              <a:buFont typeface="Arial" panose="020B0604020202020204" pitchFamily="34" charset="0"/>
              <a:buNone/>
            </a:pPr>
            <a:endParaRPr lang="en-US" dirty="0"/>
          </a:p>
          <a:p>
            <a:pPr lvl="1"/>
            <a:endParaRPr lang="en-US" dirty="0"/>
          </a:p>
          <a:p>
            <a:endParaRPr lang="en-US" dirty="0"/>
          </a:p>
        </p:txBody>
      </p:sp>
      <p:cxnSp>
        <p:nvCxnSpPr>
          <p:cNvPr id="12" name="Straight Connector 11">
            <a:extLst>
              <a:ext uri="{FF2B5EF4-FFF2-40B4-BE49-F238E27FC236}">
                <a16:creationId xmlns:a16="http://schemas.microsoft.com/office/drawing/2014/main" id="{198DA082-A711-4547-839F-6256DFB67DAF}"/>
              </a:ext>
            </a:extLst>
          </p:cNvPr>
          <p:cNvCxnSpPr>
            <a:cxnSpLocks/>
          </p:cNvCxnSpPr>
          <p:nvPr/>
        </p:nvCxnSpPr>
        <p:spPr>
          <a:xfrm>
            <a:off x="5007935" y="3347625"/>
            <a:ext cx="6262577"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170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B7692-6463-3A41-93DC-A5D9B6006C60}"/>
              </a:ext>
            </a:extLst>
          </p:cNvPr>
          <p:cNvSpPr>
            <a:spLocks noGrp="1"/>
          </p:cNvSpPr>
          <p:nvPr>
            <p:ph type="title"/>
          </p:nvPr>
        </p:nvSpPr>
        <p:spPr/>
        <p:txBody>
          <a:bodyPr/>
          <a:lstStyle/>
          <a:p>
            <a:r>
              <a:rPr lang="en-US" dirty="0"/>
              <a:t>Use Cases &amp; Closing Thoughts</a:t>
            </a:r>
          </a:p>
        </p:txBody>
      </p:sp>
      <p:sp>
        <p:nvSpPr>
          <p:cNvPr id="5" name="Rectangle 4">
            <a:extLst>
              <a:ext uri="{FF2B5EF4-FFF2-40B4-BE49-F238E27FC236}">
                <a16:creationId xmlns:a16="http://schemas.microsoft.com/office/drawing/2014/main" id="{FB0DCFA5-7E72-8A40-9FA4-D5579B697738}"/>
              </a:ext>
            </a:extLst>
          </p:cNvPr>
          <p:cNvSpPr/>
          <p:nvPr/>
        </p:nvSpPr>
        <p:spPr>
          <a:xfrm>
            <a:off x="192505" y="1136662"/>
            <a:ext cx="11301290" cy="4351338"/>
          </a:xfrm>
          <a:prstGeom prst="rect">
            <a:avLst/>
          </a:prstGeom>
        </p:spPr>
        <p:txBody>
          <a:bodyPr vert="horz" lIns="91440" tIns="45720" rIns="91440" bIns="45720" rtlCol="0">
            <a:normAutofit fontScale="92500" lnSpcReduction="10000"/>
          </a:bodyPr>
          <a:lstStyle/>
          <a:p>
            <a:pPr marL="285750" indent="-285750" defTabSz="914400">
              <a:lnSpc>
                <a:spcPct val="90000"/>
              </a:lnSpc>
              <a:spcAft>
                <a:spcPts val="600"/>
              </a:spcAft>
              <a:buFont typeface="Arial" panose="020B0604020202020204" pitchFamily="34" charset="0"/>
              <a:buChar char="•"/>
            </a:pPr>
            <a:r>
              <a:rPr lang="en-US" b="1" dirty="0"/>
              <a:t>Data Culture is Important</a:t>
            </a:r>
          </a:p>
          <a:p>
            <a:pPr marL="742939" lvl="1" indent="-285750" defTabSz="914400">
              <a:lnSpc>
                <a:spcPct val="90000"/>
              </a:lnSpc>
              <a:spcAft>
                <a:spcPts val="600"/>
              </a:spcAft>
              <a:buFont typeface="Arial" panose="020B0604020202020204" pitchFamily="34" charset="0"/>
              <a:buChar char="•"/>
            </a:pPr>
            <a:r>
              <a:rPr lang="en-US" dirty="0"/>
              <a:t>Leading client in aviation wanted to implement a data lake to centralize data for analytical purposes and help facilitate better data quality and governance.</a:t>
            </a:r>
          </a:p>
          <a:p>
            <a:pPr marL="742939" lvl="1" indent="-285750" defTabSz="914400">
              <a:lnSpc>
                <a:spcPct val="90000"/>
              </a:lnSpc>
              <a:spcAft>
                <a:spcPts val="600"/>
              </a:spcAft>
              <a:buFont typeface="Arial" panose="020B0604020202020204" pitchFamily="34" charset="0"/>
              <a:buChar char="•"/>
            </a:pPr>
            <a:r>
              <a:rPr lang="en-US" dirty="0"/>
              <a:t>There were many cultural challenges around data ingest that resulted in redundant data elements without a single source of truth. </a:t>
            </a:r>
          </a:p>
          <a:p>
            <a:pPr marL="742939" lvl="1" indent="-285750" defTabSz="914400">
              <a:lnSpc>
                <a:spcPct val="90000"/>
              </a:lnSpc>
              <a:spcAft>
                <a:spcPts val="600"/>
              </a:spcAft>
              <a:buFont typeface="Arial" panose="020B0604020202020204" pitchFamily="34" charset="0"/>
              <a:buChar char="•"/>
            </a:pPr>
            <a:r>
              <a:rPr lang="en-US" dirty="0"/>
              <a:t>Over the years, many data analysts and stewards input data sets that had the same meaning, using different nomenclature. For example, some analysts were referring to a passenger as a “seat”, others a “chair”, and other groups a “passenger”.</a:t>
            </a:r>
          </a:p>
          <a:p>
            <a:pPr marL="742939" lvl="1" indent="-285750" defTabSz="914400">
              <a:lnSpc>
                <a:spcPct val="90000"/>
              </a:lnSpc>
              <a:spcAft>
                <a:spcPts val="600"/>
              </a:spcAft>
              <a:buFont typeface="Arial" panose="020B0604020202020204" pitchFamily="34" charset="0"/>
              <a:buChar char="•"/>
            </a:pPr>
            <a:r>
              <a:rPr lang="en-US" b="1" dirty="0"/>
              <a:t>Strategy</a:t>
            </a:r>
            <a:r>
              <a:rPr lang="en-US" dirty="0"/>
              <a:t>:</a:t>
            </a:r>
          </a:p>
          <a:p>
            <a:pPr marL="1200127" lvl="2" indent="-285750" defTabSz="914400">
              <a:lnSpc>
                <a:spcPct val="90000"/>
              </a:lnSpc>
              <a:spcAft>
                <a:spcPts val="600"/>
              </a:spcAft>
              <a:buFont typeface="Arial" panose="020B0604020202020204" pitchFamily="34" charset="0"/>
              <a:buChar char="•"/>
            </a:pPr>
            <a:r>
              <a:rPr lang="en-US" dirty="0"/>
              <a:t>Work with leadership to establish a data governance framework that had input and feedback from all data stewards and system owners. Document the data standards that resulted from the framework to allow us to start flagging inaccurate data once it’s in the lake.</a:t>
            </a:r>
          </a:p>
          <a:p>
            <a:pPr marL="1200127" lvl="2" indent="-285750" defTabSz="914400">
              <a:lnSpc>
                <a:spcPct val="90000"/>
              </a:lnSpc>
              <a:spcAft>
                <a:spcPts val="600"/>
              </a:spcAft>
              <a:buFont typeface="Arial" panose="020B0604020202020204" pitchFamily="34" charset="0"/>
              <a:buChar char="•"/>
            </a:pPr>
            <a:r>
              <a:rPr lang="en-US" dirty="0"/>
              <a:t>Ingest only the necessary data into the lake and monitor how users were interacting with the data through data provenance (we used Cloudera Data Flow). Start to cleanse the data using the governance framework and feedback from data owners.</a:t>
            </a:r>
          </a:p>
          <a:p>
            <a:pPr marL="1200127" lvl="2" indent="-285750" defTabSz="914400">
              <a:lnSpc>
                <a:spcPct val="90000"/>
              </a:lnSpc>
              <a:spcAft>
                <a:spcPts val="600"/>
              </a:spcAft>
              <a:buFont typeface="Arial" panose="020B0604020202020204" pitchFamily="34" charset="0"/>
              <a:buChar char="•"/>
            </a:pPr>
            <a:r>
              <a:rPr lang="en-US" dirty="0"/>
              <a:t>Over time continue to ingest new data sets and repeat the process to cleanse data and prepare it for production use.</a:t>
            </a:r>
          </a:p>
        </p:txBody>
      </p:sp>
    </p:spTree>
    <p:extLst>
      <p:ext uri="{BB962C8B-B14F-4D97-AF65-F5344CB8AC3E}">
        <p14:creationId xmlns:p14="http://schemas.microsoft.com/office/powerpoint/2010/main" val="749176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B7692-6463-3A41-93DC-A5D9B6006C60}"/>
              </a:ext>
            </a:extLst>
          </p:cNvPr>
          <p:cNvSpPr>
            <a:spLocks noGrp="1"/>
          </p:cNvSpPr>
          <p:nvPr>
            <p:ph type="title"/>
          </p:nvPr>
        </p:nvSpPr>
        <p:spPr/>
        <p:txBody>
          <a:bodyPr/>
          <a:lstStyle/>
          <a:p>
            <a:r>
              <a:rPr lang="en-US" dirty="0"/>
              <a:t>Use Cases &amp; Closing Thoughts</a:t>
            </a:r>
          </a:p>
        </p:txBody>
      </p:sp>
      <p:sp>
        <p:nvSpPr>
          <p:cNvPr id="5" name="Rectangle 4">
            <a:extLst>
              <a:ext uri="{FF2B5EF4-FFF2-40B4-BE49-F238E27FC236}">
                <a16:creationId xmlns:a16="http://schemas.microsoft.com/office/drawing/2014/main" id="{FB0DCFA5-7E72-8A40-9FA4-D5579B697738}"/>
              </a:ext>
            </a:extLst>
          </p:cNvPr>
          <p:cNvSpPr/>
          <p:nvPr/>
        </p:nvSpPr>
        <p:spPr>
          <a:xfrm>
            <a:off x="192505" y="1136662"/>
            <a:ext cx="11301290" cy="4351338"/>
          </a:xfrm>
          <a:prstGeom prst="rect">
            <a:avLst/>
          </a:prstGeom>
        </p:spPr>
        <p:txBody>
          <a:bodyPr vert="horz" lIns="91440" tIns="45720" rIns="91440" bIns="45720" rtlCol="0">
            <a:normAutofit lnSpcReduction="10000"/>
          </a:bodyPr>
          <a:lstStyle/>
          <a:p>
            <a:pPr marL="285750" indent="-285750" defTabSz="914400">
              <a:lnSpc>
                <a:spcPct val="90000"/>
              </a:lnSpc>
              <a:spcAft>
                <a:spcPts val="600"/>
              </a:spcAft>
              <a:buFont typeface="Arial" panose="020B0604020202020204" pitchFamily="34" charset="0"/>
              <a:buChar char="•"/>
            </a:pPr>
            <a:r>
              <a:rPr lang="en-US" b="1" dirty="0"/>
              <a:t>Sometimes a Data Lake is Not the Right Solution</a:t>
            </a:r>
          </a:p>
          <a:p>
            <a:pPr marL="742939" lvl="1" indent="-285750" defTabSz="914400">
              <a:lnSpc>
                <a:spcPct val="90000"/>
              </a:lnSpc>
              <a:spcAft>
                <a:spcPts val="600"/>
              </a:spcAft>
              <a:buFont typeface="Arial" panose="020B0604020202020204" pitchFamily="34" charset="0"/>
              <a:buChar char="•"/>
            </a:pPr>
            <a:r>
              <a:rPr lang="en-US" dirty="0"/>
              <a:t>Large Federal client supporting millions of users wanted to consolidate 12 disparate systems into a single platform and create a marketplace to provide a seamless user experience. Previously, users were required to interact with each system independently, being exposed to different user experiences (some decent, some needed improvements) and log in processes (e.g. no SSO across systems, different MFA practices).</a:t>
            </a:r>
          </a:p>
          <a:p>
            <a:pPr marL="742939" lvl="1" indent="-285750" defTabSz="914400">
              <a:lnSpc>
                <a:spcPct val="90000"/>
              </a:lnSpc>
              <a:spcAft>
                <a:spcPts val="600"/>
              </a:spcAft>
              <a:buFont typeface="Arial" panose="020B0604020202020204" pitchFamily="34" charset="0"/>
              <a:buChar char="•"/>
            </a:pPr>
            <a:r>
              <a:rPr lang="en-US" dirty="0"/>
              <a:t>Client desired a Hadoop-based data lake implementation, but batch processing and new analytical capabilities were not required, and all data was structured and stored in MySQL or PostgreSQL databases.</a:t>
            </a:r>
          </a:p>
          <a:p>
            <a:pPr marL="742939" lvl="1" indent="-285750" defTabSz="914400">
              <a:lnSpc>
                <a:spcPct val="90000"/>
              </a:lnSpc>
              <a:spcAft>
                <a:spcPts val="600"/>
              </a:spcAft>
              <a:buFont typeface="Arial" panose="020B0604020202020204" pitchFamily="34" charset="0"/>
              <a:buChar char="•"/>
            </a:pPr>
            <a:r>
              <a:rPr lang="en-US" dirty="0"/>
              <a:t>To provide the client data that a data lake may not be the best approach, we implemented a data lake pilot to demonstrate the performance issues that would occur in production as disk operations were not fast enough to meet client requirements.</a:t>
            </a:r>
          </a:p>
          <a:p>
            <a:pPr marL="742939" lvl="1" indent="-285750" defTabSz="914400">
              <a:lnSpc>
                <a:spcPct val="90000"/>
              </a:lnSpc>
              <a:spcAft>
                <a:spcPts val="600"/>
              </a:spcAft>
              <a:buFont typeface="Arial" panose="020B0604020202020204" pitchFamily="34" charset="0"/>
              <a:buChar char="•"/>
            </a:pPr>
            <a:r>
              <a:rPr lang="en-US" dirty="0"/>
              <a:t>Demonstrated through benchmarks and performance testing that Amazon Aurora would be a better option.</a:t>
            </a:r>
          </a:p>
          <a:p>
            <a:pPr marL="742939" lvl="1" indent="-285750" defTabSz="914400">
              <a:lnSpc>
                <a:spcPct val="90000"/>
              </a:lnSpc>
              <a:spcAft>
                <a:spcPts val="600"/>
              </a:spcAft>
              <a:buFont typeface="Arial" panose="020B0604020202020204" pitchFamily="34" charset="0"/>
              <a:buChar char="•"/>
            </a:pPr>
            <a:r>
              <a:rPr lang="en-US" dirty="0"/>
              <a:t>We successfully migrated data from all 12 systems into Aurora using Amazon’s data transfer capabilities, including Amazon’s Database Migration Service.</a:t>
            </a:r>
          </a:p>
          <a:p>
            <a:pPr marL="742939" lvl="1" indent="-285750" defTabSz="914400">
              <a:lnSpc>
                <a:spcPct val="90000"/>
              </a:lnSpc>
              <a:spcAft>
                <a:spcPts val="600"/>
              </a:spcAft>
              <a:buFont typeface="Arial" panose="020B0604020202020204" pitchFamily="34" charset="0"/>
              <a:buChar char="•"/>
            </a:pPr>
            <a:endParaRPr lang="en-US" dirty="0"/>
          </a:p>
          <a:p>
            <a:pPr marL="742939" lvl="1" indent="-285750" defTabSz="9144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252076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4">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7ABC3C49-6E4B-4688-8BA1-123A22C7C2E5}"/>
              </a:ext>
            </a:extLst>
          </p:cNvPr>
          <p:cNvSpPr>
            <a:spLocks noGrp="1"/>
          </p:cNvSpPr>
          <p:nvPr>
            <p:ph type="title"/>
          </p:nvPr>
        </p:nvSpPr>
        <p:spPr>
          <a:xfrm>
            <a:off x="640079" y="2053641"/>
            <a:ext cx="3669161" cy="2760098"/>
          </a:xfrm>
        </p:spPr>
        <p:txBody>
          <a:bodyPr vert="horz" lIns="91440" tIns="45720" rIns="91440" bIns="45720" rtlCol="0" anchor="ctr">
            <a:normAutofit/>
          </a:bodyPr>
          <a:lstStyle/>
          <a:p>
            <a:pPr defTabSz="914400"/>
            <a:br>
              <a:rPr lang="en-US" sz="4400" kern="1200" dirty="0">
                <a:solidFill>
                  <a:srgbClr val="FFFFFF"/>
                </a:solidFill>
                <a:latin typeface="+mj-lt"/>
                <a:ea typeface="+mj-ea"/>
                <a:cs typeface="+mj-cs"/>
              </a:rPr>
            </a:br>
            <a:r>
              <a:rPr lang="en-US" sz="4400" kern="1200" dirty="0">
                <a:solidFill>
                  <a:srgbClr val="FFFFFF"/>
                </a:solidFill>
                <a:latin typeface="+mj-lt"/>
                <a:ea typeface="+mj-ea"/>
                <a:cs typeface="+mj-cs"/>
              </a:rPr>
              <a:t>Thank you!</a:t>
            </a:r>
            <a:br>
              <a:rPr lang="en-US" sz="4400" kern="1200" dirty="0">
                <a:solidFill>
                  <a:srgbClr val="FFFFFF"/>
                </a:solidFill>
                <a:latin typeface="+mj-lt"/>
                <a:ea typeface="+mj-ea"/>
                <a:cs typeface="+mj-cs"/>
              </a:rPr>
            </a:br>
            <a:br>
              <a:rPr lang="en-US" sz="4400" kern="1200" dirty="0">
                <a:solidFill>
                  <a:srgbClr val="FFFFFF"/>
                </a:solidFill>
                <a:latin typeface="+mj-lt"/>
                <a:ea typeface="+mj-ea"/>
                <a:cs typeface="+mj-cs"/>
              </a:rPr>
            </a:br>
            <a:endParaRPr lang="en-US" sz="4400" kern="1200" dirty="0">
              <a:solidFill>
                <a:srgbClr val="FFFFFF"/>
              </a:solidFill>
              <a:latin typeface="+mj-lt"/>
              <a:ea typeface="+mj-ea"/>
              <a:cs typeface="+mj-cs"/>
            </a:endParaRPr>
          </a:p>
        </p:txBody>
      </p:sp>
      <p:sp>
        <p:nvSpPr>
          <p:cNvPr id="5" name="Date Placeholder 4">
            <a:extLst>
              <a:ext uri="{FF2B5EF4-FFF2-40B4-BE49-F238E27FC236}">
                <a16:creationId xmlns:a16="http://schemas.microsoft.com/office/drawing/2014/main" id="{F8D2CA95-D317-4545-AD11-D5E0C6BB774C}"/>
              </a:ext>
            </a:extLst>
          </p:cNvPr>
          <p:cNvSpPr>
            <a:spLocks noGrp="1"/>
          </p:cNvSpPr>
          <p:nvPr>
            <p:ph type="dt" sz="half" idx="2"/>
          </p:nvPr>
        </p:nvSpPr>
        <p:spPr>
          <a:xfrm>
            <a:off x="7717864" y="341916"/>
            <a:ext cx="3108065" cy="314067"/>
          </a:xfrm>
        </p:spPr>
        <p:txBody>
          <a:bodyPr vert="horz" lIns="91440" tIns="45720" rIns="91440" bIns="45720" rtlCol="0" anchor="ctr">
            <a:normAutofit/>
          </a:bodyPr>
          <a:lstStyle/>
          <a:p>
            <a:pPr algn="r" defTabSz="914400">
              <a:spcAft>
                <a:spcPts val="600"/>
              </a:spcAft>
            </a:pPr>
            <a:fld id="{FF4E2C08-3043-452E-8663-F724B935F042}" type="datetime1">
              <a:rPr lang="en-US" sz="1000">
                <a:solidFill>
                  <a:srgbClr val="898989"/>
                </a:solidFill>
              </a:rPr>
              <a:pPr algn="r" defTabSz="914400">
                <a:spcAft>
                  <a:spcPts val="600"/>
                </a:spcAft>
              </a:pPr>
              <a:t>2/25/2020</a:t>
            </a:fld>
            <a:endParaRPr lang="en-US" sz="1000">
              <a:solidFill>
                <a:srgbClr val="898989"/>
              </a:solidFill>
            </a:endParaRPr>
          </a:p>
        </p:txBody>
      </p:sp>
      <p:sp>
        <p:nvSpPr>
          <p:cNvPr id="6" name="Content Placeholder 39">
            <a:extLst>
              <a:ext uri="{FF2B5EF4-FFF2-40B4-BE49-F238E27FC236}">
                <a16:creationId xmlns:a16="http://schemas.microsoft.com/office/drawing/2014/main" id="{2DE68F46-47A4-4A8B-BFBE-08DB03664E53}"/>
              </a:ext>
            </a:extLst>
          </p:cNvPr>
          <p:cNvSpPr txBox="1">
            <a:spLocks/>
          </p:cNvSpPr>
          <p:nvPr/>
        </p:nvSpPr>
        <p:spPr>
          <a:xfrm>
            <a:off x="5986418" y="655983"/>
            <a:ext cx="5306084" cy="2179090"/>
          </a:xfrm>
          <a:prstGeom prst="rect">
            <a:avLst/>
          </a:prstGeom>
        </p:spPr>
        <p:txBody>
          <a:bodyPr vert="horz" lIns="91440" tIns="45720" rIns="91440" bIns="45720" rtlCol="0" anchor="ctr">
            <a:normAutofit/>
          </a:bodyPr>
          <a:lstStyle>
            <a:lvl1pPr marL="228594" indent="-228594" algn="l" defTabSz="914377" rtl="0" eaLnBrk="1" latinLnBrk="0" hangingPunct="1">
              <a:lnSpc>
                <a:spcPct val="90000"/>
              </a:lnSpc>
              <a:spcBef>
                <a:spcPts val="1000"/>
              </a:spcBef>
              <a:buClr>
                <a:srgbClr val="DDB307"/>
              </a:buClr>
              <a:buFont typeface="Arial" panose="020B0604020202020204" pitchFamily="34" charset="0"/>
              <a:buChar char="•"/>
              <a:defRPr lang="en-US" sz="1600" kern="1200" dirty="0">
                <a:solidFill>
                  <a:srgbClr val="58585B"/>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lang="en-US" sz="1400" kern="1200" dirty="0">
                <a:solidFill>
                  <a:srgbClr val="004A91"/>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lang="en-US" sz="1100" kern="1200" dirty="0">
                <a:solidFill>
                  <a:schemeClr val="accent1">
                    <a:lumMod val="75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8600" defTabSz="914400">
              <a:spcBef>
                <a:spcPts val="600"/>
              </a:spcBef>
              <a:spcAft>
                <a:spcPts val="600"/>
              </a:spcAft>
              <a:defRPr/>
            </a:pPr>
            <a:endParaRPr lang="en-US" sz="2400" dirty="0">
              <a:solidFill>
                <a:srgbClr val="000000"/>
              </a:solidFill>
              <a:latin typeface="+mn-lt"/>
            </a:endParaRPr>
          </a:p>
          <a:p>
            <a:pPr indent="-228600" defTabSz="914400">
              <a:spcBef>
                <a:spcPts val="600"/>
              </a:spcBef>
              <a:spcAft>
                <a:spcPts val="600"/>
              </a:spcAft>
              <a:defRPr/>
            </a:pPr>
            <a:r>
              <a:rPr lang="en-US" sz="2400" dirty="0">
                <a:solidFill>
                  <a:srgbClr val="000000"/>
                </a:solidFill>
                <a:latin typeface="+mn-lt"/>
              </a:rPr>
              <a:t>Jesus Jackson, Senior Director &amp; Head of </a:t>
            </a:r>
            <a:r>
              <a:rPr lang="en-US" sz="2400" dirty="0" err="1">
                <a:solidFill>
                  <a:srgbClr val="000000"/>
                </a:solidFill>
                <a:latin typeface="+mn-lt"/>
              </a:rPr>
              <a:t>eGT</a:t>
            </a:r>
            <a:r>
              <a:rPr lang="en-US" sz="2400" dirty="0">
                <a:solidFill>
                  <a:srgbClr val="000000"/>
                </a:solidFill>
                <a:latin typeface="+mn-lt"/>
              </a:rPr>
              <a:t> Labs</a:t>
            </a:r>
          </a:p>
          <a:p>
            <a:pPr lvl="1" indent="-228600" defTabSz="914400">
              <a:spcBef>
                <a:spcPts val="600"/>
              </a:spcBef>
              <a:spcAft>
                <a:spcPts val="600"/>
              </a:spcAft>
              <a:defRPr/>
            </a:pPr>
            <a:r>
              <a:rPr lang="en-US" sz="2400" dirty="0">
                <a:solidFill>
                  <a:srgbClr val="000000"/>
                </a:solidFill>
                <a:latin typeface="+mn-lt"/>
              </a:rPr>
              <a:t>@</a:t>
            </a:r>
            <a:r>
              <a:rPr lang="en-US" sz="2400" dirty="0" err="1">
                <a:solidFill>
                  <a:srgbClr val="000000"/>
                </a:solidFill>
                <a:latin typeface="+mn-lt"/>
              </a:rPr>
              <a:t>jesusejackson</a:t>
            </a:r>
            <a:endParaRPr lang="en-US" sz="2400" dirty="0">
              <a:solidFill>
                <a:srgbClr val="000000"/>
              </a:solidFill>
              <a:latin typeface="+mn-lt"/>
            </a:endParaRPr>
          </a:p>
          <a:p>
            <a:pPr marL="0" indent="0" defTabSz="914400">
              <a:spcBef>
                <a:spcPts val="600"/>
              </a:spcBef>
              <a:spcAft>
                <a:spcPts val="600"/>
              </a:spcAft>
              <a:buNone/>
              <a:defRPr/>
            </a:pPr>
            <a:endParaRPr lang="en-US" sz="2400" dirty="0">
              <a:solidFill>
                <a:srgbClr val="000000"/>
              </a:solidFill>
              <a:latin typeface="+mn-lt"/>
            </a:endParaRPr>
          </a:p>
          <a:p>
            <a:pPr marL="0" indent="-228600" defTabSz="914400">
              <a:spcBef>
                <a:spcPts val="600"/>
              </a:spcBef>
              <a:spcAft>
                <a:spcPts val="600"/>
              </a:spcAft>
              <a:defRPr/>
            </a:pPr>
            <a:endParaRPr lang="en-US" sz="2400" dirty="0">
              <a:solidFill>
                <a:srgbClr val="000000"/>
              </a:solidFill>
              <a:latin typeface="+mn-lt"/>
            </a:endParaRPr>
          </a:p>
          <a:p>
            <a:pPr marL="0" indent="-228600" defTabSz="914400">
              <a:spcBef>
                <a:spcPts val="600"/>
              </a:spcBef>
              <a:spcAft>
                <a:spcPts val="600"/>
              </a:spcAft>
              <a:defRPr/>
            </a:pPr>
            <a:endParaRPr lang="en-US" sz="2400" dirty="0">
              <a:solidFill>
                <a:srgbClr val="000000"/>
              </a:solidFill>
              <a:latin typeface="+mn-lt"/>
            </a:endParaRPr>
          </a:p>
        </p:txBody>
      </p:sp>
      <p:sp>
        <p:nvSpPr>
          <p:cNvPr id="4" name="Footer Placeholder 3">
            <a:extLst>
              <a:ext uri="{FF2B5EF4-FFF2-40B4-BE49-F238E27FC236}">
                <a16:creationId xmlns:a16="http://schemas.microsoft.com/office/drawing/2014/main" id="{BA19B4BF-0B2E-4AAE-85FC-3B8B89380427}"/>
              </a:ext>
            </a:extLst>
          </p:cNvPr>
          <p:cNvSpPr>
            <a:spLocks noGrp="1"/>
          </p:cNvSpPr>
          <p:nvPr>
            <p:ph type="ftr" sz="quarter" idx="3"/>
          </p:nvPr>
        </p:nvSpPr>
        <p:spPr>
          <a:xfrm>
            <a:off x="5536367" y="6223702"/>
            <a:ext cx="5289562" cy="314067"/>
          </a:xfrm>
        </p:spPr>
        <p:txBody>
          <a:bodyPr vert="horz" lIns="91440" tIns="45720" rIns="91440" bIns="45720" rtlCol="0" anchor="ctr">
            <a:normAutofit/>
          </a:bodyPr>
          <a:lstStyle/>
          <a:p>
            <a:pPr defTabSz="914400">
              <a:spcAft>
                <a:spcPts val="600"/>
              </a:spcAft>
            </a:pPr>
            <a:r>
              <a:rPr lang="en-US" kern="1200">
                <a:solidFill>
                  <a:srgbClr val="898989"/>
                </a:solidFill>
                <a:latin typeface="+mn-lt"/>
                <a:ea typeface="+mn-ea"/>
                <a:cs typeface="+mn-cs"/>
              </a:rPr>
              <a:t>Use or disclosure of data contained on this sheet is subject to the restriction on the title page.</a:t>
            </a:r>
          </a:p>
        </p:txBody>
      </p:sp>
      <p:sp>
        <p:nvSpPr>
          <p:cNvPr id="2" name="Slide Number Placeholder 1">
            <a:extLst>
              <a:ext uri="{FF2B5EF4-FFF2-40B4-BE49-F238E27FC236}">
                <a16:creationId xmlns:a16="http://schemas.microsoft.com/office/drawing/2014/main" id="{672F6EA7-3A8B-4CB0-A894-FE238AA8E63E}"/>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defTabSz="914400">
              <a:spcAft>
                <a:spcPts val="600"/>
              </a:spcAft>
            </a:pPr>
            <a:fld id="{04FD9700-F5CC-49AF-BD2D-23D2173C44DC}" type="slidenum">
              <a:rPr lang="en-US" sz="1000">
                <a:solidFill>
                  <a:srgbClr val="898989"/>
                </a:solidFill>
              </a:rPr>
              <a:pPr defTabSz="914400">
                <a:spcAft>
                  <a:spcPts val="600"/>
                </a:spcAft>
              </a:pPr>
              <a:t>13</a:t>
            </a:fld>
            <a:endParaRPr lang="en-US" sz="1000">
              <a:solidFill>
                <a:srgbClr val="898989"/>
              </a:solidFill>
            </a:endParaRPr>
          </a:p>
        </p:txBody>
      </p:sp>
      <p:pic>
        <p:nvPicPr>
          <p:cNvPr id="14" name="Picture 13">
            <a:extLst>
              <a:ext uri="{FF2B5EF4-FFF2-40B4-BE49-F238E27FC236}">
                <a16:creationId xmlns:a16="http://schemas.microsoft.com/office/drawing/2014/main" id="{10131421-458F-A148-9D5F-B32A0556260D}"/>
              </a:ext>
            </a:extLst>
          </p:cNvPr>
          <p:cNvPicPr>
            <a:picLocks noChangeAspect="1"/>
          </p:cNvPicPr>
          <p:nvPr/>
        </p:nvPicPr>
        <p:blipFill rotWithShape="1">
          <a:blip r:embed="rId4"/>
          <a:srcRect t="27598"/>
          <a:stretch/>
        </p:blipFill>
        <p:spPr>
          <a:xfrm>
            <a:off x="6480994" y="2700697"/>
            <a:ext cx="4630300" cy="3202774"/>
          </a:xfrm>
          <a:prstGeom prst="rect">
            <a:avLst/>
          </a:prstGeom>
        </p:spPr>
      </p:pic>
      <p:grpSp>
        <p:nvGrpSpPr>
          <p:cNvPr id="17" name="Group 16">
            <a:extLst>
              <a:ext uri="{FF2B5EF4-FFF2-40B4-BE49-F238E27FC236}">
                <a16:creationId xmlns:a16="http://schemas.microsoft.com/office/drawing/2014/main" id="{E3BD2F38-1EA8-E44C-AB72-D173356E57C2}"/>
              </a:ext>
            </a:extLst>
          </p:cNvPr>
          <p:cNvGrpSpPr/>
          <p:nvPr/>
        </p:nvGrpSpPr>
        <p:grpSpPr>
          <a:xfrm rot="2034982">
            <a:off x="7487416" y="3284945"/>
            <a:ext cx="1178620" cy="825752"/>
            <a:chOff x="6691509" y="3044467"/>
            <a:chExt cx="1178620" cy="825752"/>
          </a:xfrm>
          <a:effectLst>
            <a:outerShdw blurRad="12700" dist="12700" dir="2700000" algn="tl" rotWithShape="0">
              <a:prstClr val="black">
                <a:alpha val="50000"/>
              </a:prstClr>
            </a:outerShdw>
          </a:effectLst>
        </p:grpSpPr>
        <p:cxnSp>
          <p:nvCxnSpPr>
            <p:cNvPr id="18" name="Straight Arrow Connector 17">
              <a:extLst>
                <a:ext uri="{FF2B5EF4-FFF2-40B4-BE49-F238E27FC236}">
                  <a16:creationId xmlns:a16="http://schemas.microsoft.com/office/drawing/2014/main" id="{B884061D-5388-604E-B068-0967A1783872}"/>
                </a:ext>
              </a:extLst>
            </p:cNvPr>
            <p:cNvCxnSpPr>
              <a:cxnSpLocks/>
            </p:cNvCxnSpPr>
            <p:nvPr/>
          </p:nvCxnSpPr>
          <p:spPr>
            <a:xfrm flipH="1">
              <a:off x="6806255" y="3044467"/>
              <a:ext cx="1063874" cy="736107"/>
            </a:xfrm>
            <a:prstGeom prst="straightConnector1">
              <a:avLst/>
            </a:prstGeom>
            <a:ln w="25400">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Triangle 31">
              <a:extLst>
                <a:ext uri="{FF2B5EF4-FFF2-40B4-BE49-F238E27FC236}">
                  <a16:creationId xmlns:a16="http://schemas.microsoft.com/office/drawing/2014/main" id="{90A556CD-B3D3-5D45-BC4E-F70E567F4F08}"/>
                </a:ext>
              </a:extLst>
            </p:cNvPr>
            <p:cNvSpPr/>
            <p:nvPr/>
          </p:nvSpPr>
          <p:spPr>
            <a:xfrm rot="14035505">
              <a:off x="6716610" y="3665827"/>
              <a:ext cx="179291" cy="229493"/>
            </a:xfrm>
            <a:prstGeom prst="triangl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0" name="Oval 19">
            <a:extLst>
              <a:ext uri="{FF2B5EF4-FFF2-40B4-BE49-F238E27FC236}">
                <a16:creationId xmlns:a16="http://schemas.microsoft.com/office/drawing/2014/main" id="{B0764D3D-2213-5C4D-902C-1ED6AE5BEC51}"/>
              </a:ext>
            </a:extLst>
          </p:cNvPr>
          <p:cNvSpPr/>
          <p:nvPr/>
        </p:nvSpPr>
        <p:spPr>
          <a:xfrm>
            <a:off x="6497622" y="3484633"/>
            <a:ext cx="870260" cy="385461"/>
          </a:xfrm>
          <a:prstGeom prst="ellipse">
            <a:avLst/>
          </a:prstGeom>
          <a:noFill/>
          <a:ln w="2222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 name="TextBox 6">
            <a:extLst>
              <a:ext uri="{FF2B5EF4-FFF2-40B4-BE49-F238E27FC236}">
                <a16:creationId xmlns:a16="http://schemas.microsoft.com/office/drawing/2014/main" id="{F10A956F-C15C-4CA6-B5E6-F94DB69E7931}"/>
              </a:ext>
            </a:extLst>
          </p:cNvPr>
          <p:cNvSpPr txBox="1"/>
          <p:nvPr/>
        </p:nvSpPr>
        <p:spPr>
          <a:xfrm>
            <a:off x="5706141" y="2291008"/>
            <a:ext cx="6485859" cy="369332"/>
          </a:xfrm>
          <a:prstGeom prst="rect">
            <a:avLst/>
          </a:prstGeom>
          <a:noFill/>
        </p:spPr>
        <p:txBody>
          <a:bodyPr wrap="square" rtlCol="0">
            <a:spAutoFit/>
          </a:bodyPr>
          <a:lstStyle/>
          <a:p>
            <a:r>
              <a:rPr lang="en-US" b="1" dirty="0"/>
              <a:t>Feedback is important – don’t forget to rate my session!</a:t>
            </a:r>
          </a:p>
        </p:txBody>
      </p:sp>
    </p:spTree>
    <p:extLst>
      <p:ext uri="{BB962C8B-B14F-4D97-AF65-F5344CB8AC3E}">
        <p14:creationId xmlns:p14="http://schemas.microsoft.com/office/powerpoint/2010/main" val="3684299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B7692-6463-3A41-93DC-A5D9B6006C60}"/>
              </a:ext>
            </a:extLst>
          </p:cNvPr>
          <p:cNvSpPr>
            <a:spLocks noGrp="1"/>
          </p:cNvSpPr>
          <p:nvPr>
            <p:ph type="title"/>
          </p:nvPr>
        </p:nvSpPr>
        <p:spPr/>
        <p:txBody>
          <a:bodyPr/>
          <a:lstStyle/>
          <a:p>
            <a:r>
              <a:rPr lang="en-US" dirty="0"/>
              <a:t>About Your Speaker</a:t>
            </a:r>
          </a:p>
        </p:txBody>
      </p:sp>
      <p:sp>
        <p:nvSpPr>
          <p:cNvPr id="3" name="Rounded Rectangle 2">
            <a:extLst>
              <a:ext uri="{FF2B5EF4-FFF2-40B4-BE49-F238E27FC236}">
                <a16:creationId xmlns:a16="http://schemas.microsoft.com/office/drawing/2014/main" id="{1DE28950-E0C7-E747-B469-4E76F0B664F0}"/>
              </a:ext>
            </a:extLst>
          </p:cNvPr>
          <p:cNvSpPr/>
          <p:nvPr/>
        </p:nvSpPr>
        <p:spPr>
          <a:xfrm>
            <a:off x="389585" y="1807759"/>
            <a:ext cx="2740792" cy="23367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wearing a blue shirt and smiling at the camera&#10;&#10;Description automatically generated">
            <a:extLst>
              <a:ext uri="{FF2B5EF4-FFF2-40B4-BE49-F238E27FC236}">
                <a16:creationId xmlns:a16="http://schemas.microsoft.com/office/drawing/2014/main" id="{50048EB9-5816-644E-B7EE-267898F1134C}"/>
              </a:ext>
            </a:extLst>
          </p:cNvPr>
          <p:cNvPicPr>
            <a:picLocks noChangeAspect="1"/>
          </p:cNvPicPr>
          <p:nvPr/>
        </p:nvPicPr>
        <p:blipFill rotWithShape="1">
          <a:blip r:embed="rId2">
            <a:extLst>
              <a:ext uri="{28A0092B-C50C-407E-A947-70E740481C1C}">
                <a14:useLocalDpi xmlns:a14="http://schemas.microsoft.com/office/drawing/2010/main" val="0"/>
              </a:ext>
            </a:extLst>
          </a:blip>
          <a:srcRect r="3" b="3"/>
          <a:stretch/>
        </p:blipFill>
        <p:spPr>
          <a:xfrm>
            <a:off x="698285" y="1873254"/>
            <a:ext cx="2205741" cy="2205741"/>
          </a:xfrm>
          <a:custGeom>
            <a:avLst/>
            <a:gdLst>
              <a:gd name="connsiteX0" fmla="*/ 102278 w 2683042"/>
              <a:gd name="connsiteY0" fmla="*/ 0 h 2683042"/>
              <a:gd name="connsiteX1" fmla="*/ 2580764 w 2683042"/>
              <a:gd name="connsiteY1" fmla="*/ 0 h 2683042"/>
              <a:gd name="connsiteX2" fmla="*/ 2683042 w 2683042"/>
              <a:gd name="connsiteY2" fmla="*/ 102278 h 2683042"/>
              <a:gd name="connsiteX3" fmla="*/ 2683042 w 2683042"/>
              <a:gd name="connsiteY3" fmla="*/ 2580764 h 2683042"/>
              <a:gd name="connsiteX4" fmla="*/ 2580764 w 2683042"/>
              <a:gd name="connsiteY4" fmla="*/ 2683042 h 2683042"/>
              <a:gd name="connsiteX5" fmla="*/ 102278 w 2683042"/>
              <a:gd name="connsiteY5" fmla="*/ 2683042 h 2683042"/>
              <a:gd name="connsiteX6" fmla="*/ 0 w 2683042"/>
              <a:gd name="connsiteY6" fmla="*/ 2580764 h 2683042"/>
              <a:gd name="connsiteX7" fmla="*/ 0 w 2683042"/>
              <a:gd name="connsiteY7" fmla="*/ 102278 h 2683042"/>
              <a:gd name="connsiteX8" fmla="*/ 102278 w 2683042"/>
              <a:gd name="connsiteY8" fmla="*/ 0 h 26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sp>
        <p:nvSpPr>
          <p:cNvPr id="5" name="Rectangle 4">
            <a:extLst>
              <a:ext uri="{FF2B5EF4-FFF2-40B4-BE49-F238E27FC236}">
                <a16:creationId xmlns:a16="http://schemas.microsoft.com/office/drawing/2014/main" id="{FB0DCFA5-7E72-8A40-9FA4-D5579B697738}"/>
              </a:ext>
            </a:extLst>
          </p:cNvPr>
          <p:cNvSpPr/>
          <p:nvPr/>
        </p:nvSpPr>
        <p:spPr>
          <a:xfrm>
            <a:off x="4230477" y="1445006"/>
            <a:ext cx="7363990" cy="4351338"/>
          </a:xfrm>
          <a:prstGeom prst="rect">
            <a:avLst/>
          </a:prstGeom>
        </p:spPr>
        <p:txBody>
          <a:bodyPr vert="horz" lIns="91440" tIns="45720" rIns="91440" bIns="45720" rtlCol="0">
            <a:normAutofit/>
          </a:bodyPr>
          <a:lstStyle/>
          <a:p>
            <a:pPr marL="285750" indent="-285750" defTabSz="914400">
              <a:lnSpc>
                <a:spcPct val="90000"/>
              </a:lnSpc>
              <a:spcAft>
                <a:spcPts val="600"/>
              </a:spcAft>
              <a:buFont typeface="Arial" panose="020B0604020202020204" pitchFamily="34" charset="0"/>
              <a:buChar char="•"/>
            </a:pPr>
            <a:r>
              <a:rPr lang="en-US" dirty="0"/>
              <a:t>Lead the technology strategy and innovation practice at </a:t>
            </a:r>
            <a:r>
              <a:rPr lang="en-US" b="1" dirty="0" err="1"/>
              <a:t>eGlobalTech</a:t>
            </a:r>
            <a:r>
              <a:rPr lang="en-US" b="1" dirty="0"/>
              <a:t> (</a:t>
            </a:r>
            <a:r>
              <a:rPr lang="en-US" b="1" dirty="0" err="1"/>
              <a:t>eGT</a:t>
            </a:r>
            <a:r>
              <a:rPr lang="en-US" b="1" dirty="0"/>
              <a:t>)</a:t>
            </a:r>
          </a:p>
          <a:p>
            <a:pPr marL="742939" lvl="1" indent="-285750" defTabSz="914400">
              <a:lnSpc>
                <a:spcPct val="90000"/>
              </a:lnSpc>
              <a:spcAft>
                <a:spcPts val="600"/>
              </a:spcAft>
              <a:buFont typeface="Arial" panose="020B0604020202020204" pitchFamily="34" charset="0"/>
              <a:buChar char="•"/>
            </a:pPr>
            <a:r>
              <a:rPr lang="en-US" dirty="0" err="1"/>
              <a:t>eGT</a:t>
            </a:r>
            <a:r>
              <a:rPr lang="en-US" dirty="0"/>
              <a:t> is a technology consulting company that delivers IT and business solutions to a wide range of clients.</a:t>
            </a:r>
          </a:p>
          <a:p>
            <a:pPr marL="742939" lvl="1" indent="-285750" defTabSz="914400">
              <a:lnSpc>
                <a:spcPct val="90000"/>
              </a:lnSpc>
              <a:spcAft>
                <a:spcPts val="600"/>
              </a:spcAft>
              <a:buFont typeface="Arial" panose="020B0604020202020204" pitchFamily="34" charset="0"/>
              <a:buChar char="•"/>
            </a:pPr>
            <a:r>
              <a:rPr lang="en-US" dirty="0" err="1"/>
              <a:t>eGT</a:t>
            </a:r>
            <a:r>
              <a:rPr lang="en-US" dirty="0"/>
              <a:t> Labs focus areas are AI/RPA, cloud transformation, and </a:t>
            </a:r>
            <a:r>
              <a:rPr lang="en-US" dirty="0" err="1"/>
              <a:t>DevSecOps</a:t>
            </a:r>
            <a:r>
              <a:rPr lang="en-US" dirty="0"/>
              <a:t>. Strong emphasis on open source technologies.</a:t>
            </a:r>
          </a:p>
          <a:p>
            <a:pPr lvl="1" defTabSz="914400">
              <a:lnSpc>
                <a:spcPct val="90000"/>
              </a:lnSpc>
              <a:spcAft>
                <a:spcPts val="600"/>
              </a:spcAft>
            </a:pPr>
            <a:endParaRPr lang="en-US" dirty="0"/>
          </a:p>
          <a:p>
            <a:pPr marL="285750" indent="-285750" defTabSz="914400">
              <a:lnSpc>
                <a:spcPct val="90000"/>
              </a:lnSpc>
              <a:spcAft>
                <a:spcPts val="600"/>
              </a:spcAft>
              <a:buFont typeface="Arial" panose="020B0604020202020204" pitchFamily="34" charset="0"/>
              <a:buChar char="•"/>
            </a:pPr>
            <a:r>
              <a:rPr lang="en-US" dirty="0"/>
              <a:t>Worked with data lakes for over 8 years, including Hadoop-based data lakes and cloud provider capabilities.</a:t>
            </a:r>
          </a:p>
          <a:p>
            <a:pPr defTabSz="914400">
              <a:lnSpc>
                <a:spcPct val="90000"/>
              </a:lnSpc>
              <a:spcAft>
                <a:spcPts val="600"/>
              </a:spcAft>
            </a:pPr>
            <a:endParaRPr lang="en-US" dirty="0"/>
          </a:p>
          <a:p>
            <a:pPr marL="285750" indent="-285750" defTabSz="914400">
              <a:lnSpc>
                <a:spcPct val="90000"/>
              </a:lnSpc>
              <a:spcAft>
                <a:spcPts val="600"/>
              </a:spcAft>
              <a:buFont typeface="Arial" panose="020B0604020202020204" pitchFamily="34" charset="0"/>
              <a:buChar char="•"/>
            </a:pPr>
            <a:r>
              <a:rPr lang="en-US" dirty="0"/>
              <a:t>Implemented large-scale data lakes across many Federal and commercial clients and institutions.</a:t>
            </a:r>
          </a:p>
          <a:p>
            <a:pPr marL="742939" lvl="1" indent="-285750" defTabSz="914400">
              <a:lnSpc>
                <a:spcPct val="90000"/>
              </a:lnSpc>
              <a:spcAft>
                <a:spcPts val="600"/>
              </a:spcAft>
              <a:buFont typeface="Arial" panose="020B0604020202020204" pitchFamily="34" charset="0"/>
              <a:buChar char="•"/>
            </a:pPr>
            <a:r>
              <a:rPr lang="en-US" dirty="0"/>
              <a:t>Including clients in financial services, aviation, and over 10 Federal agencies.</a:t>
            </a:r>
          </a:p>
        </p:txBody>
      </p:sp>
      <p:sp>
        <p:nvSpPr>
          <p:cNvPr id="6" name="TextBox 5">
            <a:extLst>
              <a:ext uri="{FF2B5EF4-FFF2-40B4-BE49-F238E27FC236}">
                <a16:creationId xmlns:a16="http://schemas.microsoft.com/office/drawing/2014/main" id="{58F621FB-BF63-5543-AA22-391702E2A2FE}"/>
              </a:ext>
            </a:extLst>
          </p:cNvPr>
          <p:cNvSpPr txBox="1"/>
          <p:nvPr/>
        </p:nvSpPr>
        <p:spPr>
          <a:xfrm>
            <a:off x="-382799" y="4209983"/>
            <a:ext cx="4613276" cy="923330"/>
          </a:xfrm>
          <a:prstGeom prst="rect">
            <a:avLst/>
          </a:prstGeom>
          <a:noFill/>
        </p:spPr>
        <p:txBody>
          <a:bodyPr wrap="square" rtlCol="0">
            <a:spAutoFit/>
          </a:bodyPr>
          <a:lstStyle/>
          <a:p>
            <a:pPr algn="ctr"/>
            <a:r>
              <a:rPr lang="en-US" b="1" dirty="0"/>
              <a:t>Jesus Jackson</a:t>
            </a:r>
          </a:p>
          <a:p>
            <a:pPr algn="ctr"/>
            <a:r>
              <a:rPr lang="en-US" b="1" dirty="0"/>
              <a:t>Senior Director, Head of </a:t>
            </a:r>
            <a:r>
              <a:rPr lang="en-US" b="1" dirty="0" err="1"/>
              <a:t>eGT</a:t>
            </a:r>
            <a:r>
              <a:rPr lang="en-US" b="1" dirty="0"/>
              <a:t> Labs</a:t>
            </a:r>
          </a:p>
          <a:p>
            <a:pPr algn="ctr"/>
            <a:endParaRPr lang="en-US" b="1" dirty="0"/>
          </a:p>
        </p:txBody>
      </p:sp>
    </p:spTree>
    <p:extLst>
      <p:ext uri="{BB962C8B-B14F-4D97-AF65-F5344CB8AC3E}">
        <p14:creationId xmlns:p14="http://schemas.microsoft.com/office/powerpoint/2010/main" val="491874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21DFB110-4C15-45F8-8C69-C3A9630F88A5}"/>
              </a:ext>
            </a:extLst>
          </p:cNvPr>
          <p:cNvSpPr/>
          <p:nvPr/>
        </p:nvSpPr>
        <p:spPr>
          <a:xfrm>
            <a:off x="3045368" y="2043663"/>
            <a:ext cx="6105194" cy="2031055"/>
          </a:xfrm>
          <a:prstGeom prst="rect">
            <a:avLst/>
          </a:prstGeom>
        </p:spPr>
        <p:txBody>
          <a:bodyPr vert="horz" lIns="91440" tIns="45720" rIns="91440" bIns="45720" rtlCol="0" anchor="b">
            <a:normAutofit/>
          </a:bodyPr>
          <a:lstStyle/>
          <a:p>
            <a:pPr lvl="0" algn="ctr" defTabSz="914400">
              <a:lnSpc>
                <a:spcPct val="90000"/>
              </a:lnSpc>
              <a:spcBef>
                <a:spcPct val="0"/>
              </a:spcBef>
              <a:spcAft>
                <a:spcPts val="600"/>
              </a:spcAft>
              <a:buClr>
                <a:srgbClr val="DDB307"/>
              </a:buClr>
              <a:defRPr/>
            </a:pPr>
            <a:r>
              <a:rPr lang="en-US" sz="2400" b="1" i="1" dirty="0">
                <a:solidFill>
                  <a:srgbClr val="FFFFFF"/>
                </a:solidFill>
                <a:latin typeface="+mj-lt"/>
                <a:ea typeface="+mj-ea"/>
                <a:cs typeface="+mj-cs"/>
              </a:rPr>
              <a:t>A </a:t>
            </a:r>
            <a:r>
              <a:rPr lang="en-US" sz="2400" b="1" i="1" u="sng" dirty="0">
                <a:solidFill>
                  <a:srgbClr val="FFFFFF"/>
                </a:solidFill>
                <a:latin typeface="+mj-lt"/>
                <a:ea typeface="+mj-ea"/>
                <a:cs typeface="+mj-cs"/>
              </a:rPr>
              <a:t>Data Lake</a:t>
            </a:r>
            <a:r>
              <a:rPr lang="en-US" sz="2400" b="1" i="1" dirty="0">
                <a:solidFill>
                  <a:srgbClr val="FFFFFF"/>
                </a:solidFill>
                <a:latin typeface="+mj-lt"/>
                <a:ea typeface="+mj-ea"/>
                <a:cs typeface="+mj-cs"/>
              </a:rPr>
              <a:t> is a data platform that centralizes all data into a single, virtual namespace regardless of the data type, format, or volume.</a:t>
            </a:r>
            <a:endParaRPr lang="en-US" sz="2400" b="1" i="1" kern="1200" dirty="0">
              <a:solidFill>
                <a:srgbClr val="FFFFFF"/>
              </a:solidFill>
              <a:latin typeface="+mj-lt"/>
              <a:ea typeface="+mj-ea"/>
              <a:cs typeface="+mj-cs"/>
            </a:endParaRPr>
          </a:p>
        </p:txBody>
      </p:sp>
      <p:sp>
        <p:nvSpPr>
          <p:cNvPr id="3" name="Footer Placeholder 2">
            <a:extLst>
              <a:ext uri="{FF2B5EF4-FFF2-40B4-BE49-F238E27FC236}">
                <a16:creationId xmlns:a16="http://schemas.microsoft.com/office/drawing/2014/main" id="{6FE2F910-DD81-41A8-A32F-08E27FAA4B14}"/>
              </a:ext>
            </a:extLst>
          </p:cNvPr>
          <p:cNvSpPr>
            <a:spLocks noGrp="1"/>
          </p:cNvSpPr>
          <p:nvPr>
            <p:ph type="ftr" sz="quarter" idx="3"/>
          </p:nvPr>
        </p:nvSpPr>
        <p:spPr>
          <a:xfrm>
            <a:off x="805661" y="6223702"/>
            <a:ext cx="3832203" cy="314067"/>
          </a:xfrm>
        </p:spPr>
        <p:txBody>
          <a:bodyPr vert="horz" lIns="91440" tIns="45720" rIns="91440" bIns="45720" rtlCol="0" anchor="ctr">
            <a:normAutofit/>
          </a:bodyPr>
          <a:lstStyle/>
          <a:p>
            <a:pPr algn="l" defTabSz="914400">
              <a:lnSpc>
                <a:spcPct val="90000"/>
              </a:lnSpc>
              <a:spcAft>
                <a:spcPts val="600"/>
              </a:spcAft>
            </a:pPr>
            <a:r>
              <a:rPr lang="en-US" sz="800" kern="1200">
                <a:solidFill>
                  <a:srgbClr val="898989"/>
                </a:solidFill>
                <a:latin typeface="+mn-lt"/>
                <a:ea typeface="+mn-ea"/>
                <a:cs typeface="+mn-cs"/>
              </a:rPr>
              <a:t>Use or disclosure of data contained on this sheet is subject to the restriction on the title page.</a:t>
            </a:r>
          </a:p>
        </p:txBody>
      </p:sp>
      <p:sp>
        <p:nvSpPr>
          <p:cNvPr id="4" name="Date Placeholder 3">
            <a:extLst>
              <a:ext uri="{FF2B5EF4-FFF2-40B4-BE49-F238E27FC236}">
                <a16:creationId xmlns:a16="http://schemas.microsoft.com/office/drawing/2014/main" id="{96F487E3-1585-446E-8951-690AEC3843E0}"/>
              </a:ext>
            </a:extLst>
          </p:cNvPr>
          <p:cNvSpPr>
            <a:spLocks noGrp="1"/>
          </p:cNvSpPr>
          <p:nvPr>
            <p:ph type="dt" sz="half" idx="2"/>
          </p:nvPr>
        </p:nvSpPr>
        <p:spPr>
          <a:xfrm>
            <a:off x="7554138" y="6223702"/>
            <a:ext cx="3108065" cy="314067"/>
          </a:xfrm>
        </p:spPr>
        <p:txBody>
          <a:bodyPr vert="horz" lIns="91440" tIns="45720" rIns="91440" bIns="45720" rtlCol="0" anchor="ctr">
            <a:normAutofit/>
          </a:bodyPr>
          <a:lstStyle/>
          <a:p>
            <a:pPr algn="r" defTabSz="914400">
              <a:spcAft>
                <a:spcPts val="600"/>
              </a:spcAft>
            </a:pPr>
            <a:fld id="{E7563019-DDCF-43B3-8533-954E521106B8}" type="datetime1">
              <a:rPr lang="en-US" sz="1000">
                <a:solidFill>
                  <a:srgbClr val="898989"/>
                </a:solidFill>
              </a:rPr>
              <a:pPr algn="r" defTabSz="914400">
                <a:spcAft>
                  <a:spcPts val="600"/>
                </a:spcAft>
              </a:pPr>
              <a:t>2/25/2020</a:t>
            </a:fld>
            <a:endParaRPr lang="en-US" sz="1000">
              <a:solidFill>
                <a:srgbClr val="898989"/>
              </a:solidFill>
            </a:endParaRPr>
          </a:p>
        </p:txBody>
      </p:sp>
      <p:sp>
        <p:nvSpPr>
          <p:cNvPr id="2" name="Slide Number Placeholder 1">
            <a:extLst>
              <a:ext uri="{FF2B5EF4-FFF2-40B4-BE49-F238E27FC236}">
                <a16:creationId xmlns:a16="http://schemas.microsoft.com/office/drawing/2014/main" id="{C7A23ED1-45DF-4559-993F-18BFD019CFF3}"/>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defTabSz="914400">
              <a:spcAft>
                <a:spcPts val="600"/>
              </a:spcAft>
            </a:pPr>
            <a:fld id="{04FD9700-F5CC-49AF-BD2D-23D2173C44DC}" type="slidenum">
              <a:rPr lang="en-US" sz="1000">
                <a:solidFill>
                  <a:srgbClr val="898989"/>
                </a:solidFill>
              </a:rPr>
              <a:pPr defTabSz="914400">
                <a:spcAft>
                  <a:spcPts val="600"/>
                </a:spcAft>
              </a:pPr>
              <a:t>3</a:t>
            </a:fld>
            <a:endParaRPr lang="en-US" sz="1000">
              <a:solidFill>
                <a:srgbClr val="898989"/>
              </a:solidFill>
            </a:endParaRPr>
          </a:p>
        </p:txBody>
      </p:sp>
    </p:spTree>
    <p:extLst>
      <p:ext uri="{BB962C8B-B14F-4D97-AF65-F5344CB8AC3E}">
        <p14:creationId xmlns:p14="http://schemas.microsoft.com/office/powerpoint/2010/main" val="2199178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B7692-6463-3A41-93DC-A5D9B6006C60}"/>
              </a:ext>
            </a:extLst>
          </p:cNvPr>
          <p:cNvSpPr>
            <a:spLocks noGrp="1"/>
          </p:cNvSpPr>
          <p:nvPr>
            <p:ph type="title"/>
          </p:nvPr>
        </p:nvSpPr>
        <p:spPr/>
        <p:txBody>
          <a:bodyPr/>
          <a:lstStyle/>
          <a:p>
            <a:r>
              <a:rPr lang="en-US" dirty="0"/>
              <a:t>3 Most Common Needs for a Data Lake</a:t>
            </a:r>
          </a:p>
        </p:txBody>
      </p:sp>
      <p:cxnSp>
        <p:nvCxnSpPr>
          <p:cNvPr id="4" name="Straight Connector 3">
            <a:extLst>
              <a:ext uri="{FF2B5EF4-FFF2-40B4-BE49-F238E27FC236}">
                <a16:creationId xmlns:a16="http://schemas.microsoft.com/office/drawing/2014/main" id="{3BE457F2-C666-534E-B8E5-C2982E90FB9C}"/>
              </a:ext>
            </a:extLst>
          </p:cNvPr>
          <p:cNvCxnSpPr>
            <a:cxnSpLocks/>
          </p:cNvCxnSpPr>
          <p:nvPr/>
        </p:nvCxnSpPr>
        <p:spPr>
          <a:xfrm>
            <a:off x="3893302" y="2091349"/>
            <a:ext cx="5325" cy="376624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88EB011-1421-B44E-9009-E579700A2D3A}"/>
              </a:ext>
            </a:extLst>
          </p:cNvPr>
          <p:cNvSpPr/>
          <p:nvPr/>
        </p:nvSpPr>
        <p:spPr>
          <a:xfrm>
            <a:off x="-16198" y="2421342"/>
            <a:ext cx="3914825" cy="3293209"/>
          </a:xfrm>
          <a:prstGeom prst="rect">
            <a:avLst/>
          </a:prstGeom>
        </p:spPr>
        <p:txBody>
          <a:bodyPr wrap="square">
            <a:spAutoFit/>
          </a:bodyPr>
          <a:lstStyle/>
          <a:p>
            <a:r>
              <a:rPr lang="en-US" sz="1600" b="1" u="sng" dirty="0"/>
              <a:t>Problem</a:t>
            </a:r>
            <a:r>
              <a:rPr lang="en-US" sz="1600" b="1" dirty="0"/>
              <a:t>: </a:t>
            </a:r>
            <a:r>
              <a:rPr lang="en-US" sz="1600" dirty="0"/>
              <a:t>An organization has multiple databases to store data of varying types and they can’t reach scale, and/or the cost of data storage and software licensing is becoming unviable. </a:t>
            </a:r>
          </a:p>
          <a:p>
            <a:endParaRPr lang="en-US" sz="1600" dirty="0"/>
          </a:p>
          <a:p>
            <a:r>
              <a:rPr lang="en-US" sz="1600" b="1" u="sng" dirty="0"/>
              <a:t>Option</a:t>
            </a:r>
            <a:r>
              <a:rPr lang="en-US" sz="1600" b="1" dirty="0"/>
              <a:t>: </a:t>
            </a:r>
            <a:r>
              <a:rPr lang="en-US" sz="1600" dirty="0"/>
              <a:t>A data lake to transmit the data from existing databases into the new platform (on-premise or cloud supported). Existing databases can either remain active or be decommissioned after the data consolidation into the lake.</a:t>
            </a:r>
          </a:p>
        </p:txBody>
      </p:sp>
      <p:pic>
        <p:nvPicPr>
          <p:cNvPr id="13" name="Picture 12" descr="A picture containing room, building, scene&#10;&#10;Description automatically generated">
            <a:extLst>
              <a:ext uri="{FF2B5EF4-FFF2-40B4-BE49-F238E27FC236}">
                <a16:creationId xmlns:a16="http://schemas.microsoft.com/office/drawing/2014/main" id="{6A595770-5961-3245-889F-8F761D04D1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080" y="834219"/>
            <a:ext cx="2587701" cy="1587123"/>
          </a:xfrm>
          <a:prstGeom prst="rect">
            <a:avLst/>
          </a:prstGeom>
        </p:spPr>
      </p:pic>
      <p:pic>
        <p:nvPicPr>
          <p:cNvPr id="17" name="Picture 16" descr="A picture containing drawing, room&#10;&#10;Description automatically generated">
            <a:extLst>
              <a:ext uri="{FF2B5EF4-FFF2-40B4-BE49-F238E27FC236}">
                <a16:creationId xmlns:a16="http://schemas.microsoft.com/office/drawing/2014/main" id="{6060D290-56F0-FE49-BDFA-401E253AF7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035" y="1060713"/>
            <a:ext cx="1150356" cy="1150356"/>
          </a:xfrm>
          <a:prstGeom prst="rect">
            <a:avLst/>
          </a:prstGeom>
        </p:spPr>
      </p:pic>
      <p:sp>
        <p:nvSpPr>
          <p:cNvPr id="18" name="Rectangle 17">
            <a:extLst>
              <a:ext uri="{FF2B5EF4-FFF2-40B4-BE49-F238E27FC236}">
                <a16:creationId xmlns:a16="http://schemas.microsoft.com/office/drawing/2014/main" id="{BFB46D63-CD4C-694C-B58F-5EFAE45B5BA8}"/>
              </a:ext>
            </a:extLst>
          </p:cNvPr>
          <p:cNvSpPr/>
          <p:nvPr/>
        </p:nvSpPr>
        <p:spPr>
          <a:xfrm>
            <a:off x="4290701" y="2421342"/>
            <a:ext cx="3646724" cy="2554545"/>
          </a:xfrm>
          <a:prstGeom prst="rect">
            <a:avLst/>
          </a:prstGeom>
        </p:spPr>
        <p:txBody>
          <a:bodyPr wrap="square">
            <a:spAutoFit/>
          </a:bodyPr>
          <a:lstStyle/>
          <a:p>
            <a:r>
              <a:rPr lang="en-US" sz="1600" b="1" u="sng" dirty="0"/>
              <a:t>Problem</a:t>
            </a:r>
            <a:r>
              <a:rPr lang="en-US" sz="1600" dirty="0"/>
              <a:t>: An organization has highly-sensitive data that needs to be centralized, stored and protected based on clearance level, roles, or permissions. </a:t>
            </a:r>
          </a:p>
          <a:p>
            <a:endParaRPr lang="en-US" sz="1600" dirty="0"/>
          </a:p>
          <a:p>
            <a:r>
              <a:rPr lang="en-US" sz="1600" b="1" u="sng" dirty="0"/>
              <a:t>Option</a:t>
            </a:r>
            <a:r>
              <a:rPr lang="en-US" sz="1600" dirty="0"/>
              <a:t>: A data lake to integrate all the data, segment it appropriately, and protect the data through column-level security.</a:t>
            </a:r>
          </a:p>
        </p:txBody>
      </p:sp>
      <p:sp>
        <p:nvSpPr>
          <p:cNvPr id="21" name="Rectangle 20">
            <a:extLst>
              <a:ext uri="{FF2B5EF4-FFF2-40B4-BE49-F238E27FC236}">
                <a16:creationId xmlns:a16="http://schemas.microsoft.com/office/drawing/2014/main" id="{47014D04-34C1-6147-B68E-D49D28D10F07}"/>
              </a:ext>
            </a:extLst>
          </p:cNvPr>
          <p:cNvSpPr/>
          <p:nvPr/>
        </p:nvSpPr>
        <p:spPr>
          <a:xfrm>
            <a:off x="8398598" y="2413337"/>
            <a:ext cx="3793402" cy="3046988"/>
          </a:xfrm>
          <a:prstGeom prst="rect">
            <a:avLst/>
          </a:prstGeom>
        </p:spPr>
        <p:txBody>
          <a:bodyPr wrap="square">
            <a:spAutoFit/>
          </a:bodyPr>
          <a:lstStyle/>
          <a:p>
            <a:r>
              <a:rPr lang="en-US" sz="1600" b="1" u="sng" dirty="0"/>
              <a:t>Problem</a:t>
            </a:r>
            <a:r>
              <a:rPr lang="en-US" sz="1600" dirty="0"/>
              <a:t>: An organization needs to implement cross-organization analytics and generate new insights, relationships, and trends from their data.</a:t>
            </a:r>
          </a:p>
          <a:p>
            <a:endParaRPr lang="en-US" sz="1600" b="1" u="sng" dirty="0"/>
          </a:p>
          <a:p>
            <a:r>
              <a:rPr lang="en-US" sz="1600" b="1" u="sng" dirty="0"/>
              <a:t>Option</a:t>
            </a:r>
            <a:r>
              <a:rPr lang="en-US" sz="1600" dirty="0"/>
              <a:t>: Connect a data lake to existing databases and data warehouses, and bi-directionally transmit data to and from the lake so groups can provide data for analytics and take advantage of analytical results.</a:t>
            </a:r>
          </a:p>
        </p:txBody>
      </p:sp>
      <p:cxnSp>
        <p:nvCxnSpPr>
          <p:cNvPr id="23" name="Straight Connector 22">
            <a:extLst>
              <a:ext uri="{FF2B5EF4-FFF2-40B4-BE49-F238E27FC236}">
                <a16:creationId xmlns:a16="http://schemas.microsoft.com/office/drawing/2014/main" id="{74DAF5A2-E62B-D344-BD54-8001B6B06F85}"/>
              </a:ext>
            </a:extLst>
          </p:cNvPr>
          <p:cNvCxnSpPr>
            <a:cxnSpLocks/>
          </p:cNvCxnSpPr>
          <p:nvPr/>
        </p:nvCxnSpPr>
        <p:spPr>
          <a:xfrm>
            <a:off x="8277800" y="2091348"/>
            <a:ext cx="5325" cy="3766243"/>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7" name="Picture 26" descr="A close up of a logo&#10;&#10;Description automatically generated">
            <a:extLst>
              <a:ext uri="{FF2B5EF4-FFF2-40B4-BE49-F238E27FC236}">
                <a16:creationId xmlns:a16="http://schemas.microsoft.com/office/drawing/2014/main" id="{93D1371E-DEAB-A04B-ACE1-38F1C28A98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7471" y="823129"/>
            <a:ext cx="1590208" cy="1590208"/>
          </a:xfrm>
          <a:prstGeom prst="rect">
            <a:avLst/>
          </a:prstGeom>
        </p:spPr>
      </p:pic>
      <p:sp>
        <p:nvSpPr>
          <p:cNvPr id="3" name="TextBox 2">
            <a:extLst>
              <a:ext uri="{FF2B5EF4-FFF2-40B4-BE49-F238E27FC236}">
                <a16:creationId xmlns:a16="http://schemas.microsoft.com/office/drawing/2014/main" id="{17650BA8-F99B-4D48-90D4-0299AFD197D4}"/>
              </a:ext>
            </a:extLst>
          </p:cNvPr>
          <p:cNvSpPr txBox="1"/>
          <p:nvPr/>
        </p:nvSpPr>
        <p:spPr>
          <a:xfrm>
            <a:off x="0" y="5777560"/>
            <a:ext cx="4067252" cy="246221"/>
          </a:xfrm>
          <a:prstGeom prst="rect">
            <a:avLst/>
          </a:prstGeom>
          <a:noFill/>
        </p:spPr>
        <p:txBody>
          <a:bodyPr wrap="square" rtlCol="0">
            <a:spAutoFit/>
          </a:bodyPr>
          <a:lstStyle/>
          <a:p>
            <a:r>
              <a:rPr lang="en-US" sz="1000" dirty="0">
                <a:hlinkClick r:id="rId5"/>
              </a:rPr>
              <a:t>Pic: http://www.jemome.com/p-multiple-databases-icon-1931106/</a:t>
            </a:r>
            <a:endParaRPr lang="en-US" sz="1000" dirty="0"/>
          </a:p>
        </p:txBody>
      </p:sp>
      <p:sp>
        <p:nvSpPr>
          <p:cNvPr id="5" name="Rectangle 4">
            <a:extLst>
              <a:ext uri="{FF2B5EF4-FFF2-40B4-BE49-F238E27FC236}">
                <a16:creationId xmlns:a16="http://schemas.microsoft.com/office/drawing/2014/main" id="{7D2420A8-A196-4D75-87AE-FAB49AC5BD6B}"/>
              </a:ext>
            </a:extLst>
          </p:cNvPr>
          <p:cNvSpPr/>
          <p:nvPr/>
        </p:nvSpPr>
        <p:spPr>
          <a:xfrm>
            <a:off x="4014100" y="5657536"/>
            <a:ext cx="4247725" cy="400110"/>
          </a:xfrm>
          <a:prstGeom prst="rect">
            <a:avLst/>
          </a:prstGeom>
        </p:spPr>
        <p:txBody>
          <a:bodyPr wrap="square">
            <a:spAutoFit/>
          </a:bodyPr>
          <a:lstStyle/>
          <a:p>
            <a:r>
              <a:rPr lang="en-US" sz="1000" dirty="0">
                <a:hlinkClick r:id="rId6"/>
              </a:rPr>
              <a:t>Pic: https://www.iconsdb.com/icon-sets/cardboard-blue-icons/data-encryption-icon.html</a:t>
            </a:r>
            <a:endParaRPr lang="en-US" sz="1000" dirty="0"/>
          </a:p>
        </p:txBody>
      </p:sp>
      <p:sp>
        <p:nvSpPr>
          <p:cNvPr id="7" name="TextBox 6">
            <a:extLst>
              <a:ext uri="{FF2B5EF4-FFF2-40B4-BE49-F238E27FC236}">
                <a16:creationId xmlns:a16="http://schemas.microsoft.com/office/drawing/2014/main" id="{CE82764E-90AE-4448-A6D7-7D862C5AE8E4}"/>
              </a:ext>
            </a:extLst>
          </p:cNvPr>
          <p:cNvSpPr txBox="1"/>
          <p:nvPr/>
        </p:nvSpPr>
        <p:spPr>
          <a:xfrm>
            <a:off x="8419898" y="5778575"/>
            <a:ext cx="3515171" cy="523220"/>
          </a:xfrm>
          <a:prstGeom prst="rect">
            <a:avLst/>
          </a:prstGeom>
          <a:noFill/>
        </p:spPr>
        <p:txBody>
          <a:bodyPr wrap="square" rtlCol="0">
            <a:spAutoFit/>
          </a:bodyPr>
          <a:lstStyle/>
          <a:p>
            <a:r>
              <a:rPr lang="en-US" sz="1000" dirty="0">
                <a:hlinkClick r:id="rId7"/>
              </a:rPr>
              <a:t>Pic: https://thenounproject.com/term/trend/158685/</a:t>
            </a:r>
            <a:endParaRPr lang="en-US" sz="1000" dirty="0"/>
          </a:p>
          <a:p>
            <a:endParaRPr lang="en-US" dirty="0"/>
          </a:p>
        </p:txBody>
      </p:sp>
    </p:spTree>
    <p:extLst>
      <p:ext uri="{BB962C8B-B14F-4D97-AF65-F5344CB8AC3E}">
        <p14:creationId xmlns:p14="http://schemas.microsoft.com/office/powerpoint/2010/main" val="1968368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3BD6C2-158B-4D4B-9FFA-B72667D2A398}"/>
              </a:ext>
            </a:extLst>
          </p:cNvPr>
          <p:cNvSpPr>
            <a:spLocks noGrp="1"/>
          </p:cNvSpPr>
          <p:nvPr>
            <p:ph type="sldNum" sz="quarter" idx="12"/>
          </p:nvPr>
        </p:nvSpPr>
        <p:spPr/>
        <p:txBody>
          <a:bodyPr/>
          <a:lstStyle/>
          <a:p>
            <a:fld id="{04FD9700-F5CC-49AF-BD2D-23D2173C44DC}" type="slidenum">
              <a:rPr lang="en-US" smtClean="0">
                <a:solidFill>
                  <a:prstClr val="black">
                    <a:tint val="75000"/>
                  </a:prstClr>
                </a:solidFill>
              </a:rPr>
              <a:pPr/>
              <a:t>5</a:t>
            </a:fld>
            <a:endParaRPr lang="en-US" dirty="0">
              <a:solidFill>
                <a:prstClr val="black">
                  <a:tint val="75000"/>
                </a:prstClr>
              </a:solidFill>
            </a:endParaRPr>
          </a:p>
        </p:txBody>
      </p:sp>
      <p:sp>
        <p:nvSpPr>
          <p:cNvPr id="3" name="Title 2">
            <a:extLst>
              <a:ext uri="{FF2B5EF4-FFF2-40B4-BE49-F238E27FC236}">
                <a16:creationId xmlns:a16="http://schemas.microsoft.com/office/drawing/2014/main" id="{299007C7-1998-8749-9112-664E5555771B}"/>
              </a:ext>
            </a:extLst>
          </p:cNvPr>
          <p:cNvSpPr>
            <a:spLocks noGrp="1"/>
          </p:cNvSpPr>
          <p:nvPr>
            <p:ph type="title"/>
          </p:nvPr>
        </p:nvSpPr>
        <p:spPr/>
        <p:txBody>
          <a:bodyPr/>
          <a:lstStyle/>
          <a:p>
            <a:r>
              <a:rPr lang="en-US" dirty="0"/>
              <a:t>Myths &amp; Truths – Cross-Cluster Search</a:t>
            </a:r>
          </a:p>
        </p:txBody>
      </p:sp>
      <p:sp>
        <p:nvSpPr>
          <p:cNvPr id="4" name="Content Placeholder 3">
            <a:extLst>
              <a:ext uri="{FF2B5EF4-FFF2-40B4-BE49-F238E27FC236}">
                <a16:creationId xmlns:a16="http://schemas.microsoft.com/office/drawing/2014/main" id="{23AC0BE0-B2FA-A447-8B7E-5A0DBC4CF6E5}"/>
              </a:ext>
            </a:extLst>
          </p:cNvPr>
          <p:cNvSpPr>
            <a:spLocks noGrp="1"/>
          </p:cNvSpPr>
          <p:nvPr>
            <p:ph idx="1"/>
          </p:nvPr>
        </p:nvSpPr>
        <p:spPr/>
        <p:txBody>
          <a:bodyPr/>
          <a:lstStyle/>
          <a:p>
            <a:endParaRPr lang="en-US" u="sng" dirty="0"/>
          </a:p>
          <a:p>
            <a:endParaRPr lang="en-US" u="sng" dirty="0"/>
          </a:p>
          <a:p>
            <a:endParaRPr lang="en-US" u="sng" dirty="0"/>
          </a:p>
          <a:p>
            <a:r>
              <a:rPr lang="en-US" u="sng" dirty="0"/>
              <a:t>Myth</a:t>
            </a:r>
            <a:r>
              <a:rPr lang="en-US" dirty="0"/>
              <a:t>: It’s hard to generate a single searchable index that represents all data stored in different indices across the data lake.</a:t>
            </a:r>
          </a:p>
          <a:p>
            <a:r>
              <a:rPr lang="en-US" dirty="0"/>
              <a:t>i.e. “How can I quickly search across my data lake when data is stored across geographically diverse indices?”</a:t>
            </a:r>
          </a:p>
          <a:p>
            <a:r>
              <a:rPr lang="en-US" u="sng" dirty="0"/>
              <a:t>Truth</a:t>
            </a:r>
            <a:r>
              <a:rPr lang="en-US" dirty="0"/>
              <a:t>: With Elastic’s cross-cluster replication, this can be done at scale.</a:t>
            </a:r>
          </a:p>
        </p:txBody>
      </p:sp>
      <p:sp>
        <p:nvSpPr>
          <p:cNvPr id="5" name="Footer Placeholder 4">
            <a:extLst>
              <a:ext uri="{FF2B5EF4-FFF2-40B4-BE49-F238E27FC236}">
                <a16:creationId xmlns:a16="http://schemas.microsoft.com/office/drawing/2014/main" id="{76D33C75-09F9-DC43-AFA2-0D5A180BAFF0}"/>
              </a:ext>
            </a:extLst>
          </p:cNvPr>
          <p:cNvSpPr>
            <a:spLocks noGrp="1"/>
          </p:cNvSpPr>
          <p:nvPr>
            <p:ph type="ftr" sz="quarter" idx="3"/>
          </p:nvPr>
        </p:nvSpPr>
        <p:spPr/>
        <p:txBody>
          <a:bodyPr/>
          <a:lstStyle/>
          <a:p>
            <a:r>
              <a:rPr lang="en-US"/>
              <a:t>Use or disclosure of data contained on this sheet is subject to the restriction on the title page.</a:t>
            </a:r>
            <a:endParaRPr lang="en-US" dirty="0"/>
          </a:p>
        </p:txBody>
      </p:sp>
      <p:sp>
        <p:nvSpPr>
          <p:cNvPr id="6" name="Date Placeholder 5">
            <a:extLst>
              <a:ext uri="{FF2B5EF4-FFF2-40B4-BE49-F238E27FC236}">
                <a16:creationId xmlns:a16="http://schemas.microsoft.com/office/drawing/2014/main" id="{B8F37947-0B1D-3241-9E18-FD5EE88E6CDA}"/>
              </a:ext>
            </a:extLst>
          </p:cNvPr>
          <p:cNvSpPr>
            <a:spLocks noGrp="1"/>
          </p:cNvSpPr>
          <p:nvPr>
            <p:ph type="dt" sz="half" idx="2"/>
          </p:nvPr>
        </p:nvSpPr>
        <p:spPr/>
        <p:txBody>
          <a:bodyPr/>
          <a:lstStyle/>
          <a:p>
            <a:pPr algn="r"/>
            <a:fld id="{844EEFD9-E3DD-4461-ABB9-7F06736564BD}" type="datetime1">
              <a:rPr lang="en-US" smtClean="0"/>
              <a:t>2/25/2020</a:t>
            </a:fld>
            <a:endParaRPr lang="en-US" dirty="0"/>
          </a:p>
        </p:txBody>
      </p:sp>
      <p:sp>
        <p:nvSpPr>
          <p:cNvPr id="7" name="Content Placeholder 6">
            <a:extLst>
              <a:ext uri="{FF2B5EF4-FFF2-40B4-BE49-F238E27FC236}">
                <a16:creationId xmlns:a16="http://schemas.microsoft.com/office/drawing/2014/main" id="{A7BCFE84-6E61-5241-8563-A0893F82BB64}"/>
              </a:ext>
            </a:extLst>
          </p:cNvPr>
          <p:cNvSpPr>
            <a:spLocks noGrp="1"/>
          </p:cNvSpPr>
          <p:nvPr>
            <p:ph sz="quarter" idx="15"/>
          </p:nvPr>
        </p:nvSpPr>
        <p:spPr/>
        <p:txBody>
          <a:bodyPr/>
          <a:lstStyle/>
          <a:p>
            <a:r>
              <a:rPr lang="en-US" dirty="0"/>
              <a:t>As of v6.7.0, Elasticsearch provides </a:t>
            </a:r>
            <a:r>
              <a:rPr lang="en-US" b="1" dirty="0"/>
              <a:t>cross-cluster replication </a:t>
            </a:r>
            <a:r>
              <a:rPr lang="en-US" dirty="0"/>
              <a:t>(used to be the tribe node concept). This enables you to natively replicate data to any Elasticsearch cluster from another cluster.</a:t>
            </a:r>
          </a:p>
          <a:p>
            <a:r>
              <a:rPr lang="en-US" dirty="0"/>
              <a:t>Within the data lake, cross-cluster replication enables organizations to replicate data from many clusters back to a centralized cluster. The centralized cluster aggregates the data into a single index, empowering users to search and discover cross-org data even though the data’s origin may be located across disparate clusters.</a:t>
            </a:r>
          </a:p>
          <a:p>
            <a:r>
              <a:rPr lang="en-US" dirty="0"/>
              <a:t>This technique is useful when querying across the cluster network is not viable due to performance. Users expect millisecond response times and a “Google-like” search experience.</a:t>
            </a:r>
          </a:p>
          <a:p>
            <a:r>
              <a:rPr lang="en-US" b="1" dirty="0"/>
              <a:t>What if you want to follow new indices that are periodically created? </a:t>
            </a:r>
            <a:r>
              <a:rPr lang="en-US" dirty="0"/>
              <a:t>Instead of manually configuring follower indices for each new leader index (this can become an operational nightmare), use Elastic’s </a:t>
            </a:r>
            <a:r>
              <a:rPr lang="en-US" b="1" dirty="0"/>
              <a:t>auto-follow</a:t>
            </a:r>
            <a:r>
              <a:rPr lang="en-US" dirty="0"/>
              <a:t> to specify new indices in a remote cluster to pattern match by name. These indices will be automatically followed.</a:t>
            </a:r>
          </a:p>
          <a:p>
            <a:r>
              <a:rPr lang="en-US" dirty="0"/>
              <a:t>Can be deployed on-prem or through cloud SaaS offerings</a:t>
            </a:r>
          </a:p>
        </p:txBody>
      </p:sp>
    </p:spTree>
    <p:extLst>
      <p:ext uri="{BB962C8B-B14F-4D97-AF65-F5344CB8AC3E}">
        <p14:creationId xmlns:p14="http://schemas.microsoft.com/office/powerpoint/2010/main" val="1752431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3BD6C2-158B-4D4B-9FFA-B72667D2A398}"/>
              </a:ext>
            </a:extLst>
          </p:cNvPr>
          <p:cNvSpPr>
            <a:spLocks noGrp="1"/>
          </p:cNvSpPr>
          <p:nvPr>
            <p:ph type="sldNum" sz="quarter" idx="12"/>
          </p:nvPr>
        </p:nvSpPr>
        <p:spPr/>
        <p:txBody>
          <a:bodyPr/>
          <a:lstStyle/>
          <a:p>
            <a:fld id="{04FD9700-F5CC-49AF-BD2D-23D2173C44DC}" type="slidenum">
              <a:rPr lang="en-US" smtClean="0">
                <a:solidFill>
                  <a:prstClr val="black">
                    <a:tint val="75000"/>
                  </a:prstClr>
                </a:solidFill>
              </a:rPr>
              <a:pPr/>
              <a:t>6</a:t>
            </a:fld>
            <a:endParaRPr lang="en-US" dirty="0">
              <a:solidFill>
                <a:prstClr val="black">
                  <a:tint val="75000"/>
                </a:prstClr>
              </a:solidFill>
            </a:endParaRPr>
          </a:p>
        </p:txBody>
      </p:sp>
      <p:sp>
        <p:nvSpPr>
          <p:cNvPr id="3" name="Title 2">
            <a:extLst>
              <a:ext uri="{FF2B5EF4-FFF2-40B4-BE49-F238E27FC236}">
                <a16:creationId xmlns:a16="http://schemas.microsoft.com/office/drawing/2014/main" id="{299007C7-1998-8749-9112-664E5555771B}"/>
              </a:ext>
            </a:extLst>
          </p:cNvPr>
          <p:cNvSpPr>
            <a:spLocks noGrp="1"/>
          </p:cNvSpPr>
          <p:nvPr>
            <p:ph type="title"/>
          </p:nvPr>
        </p:nvSpPr>
        <p:spPr/>
        <p:txBody>
          <a:bodyPr/>
          <a:lstStyle/>
          <a:p>
            <a:r>
              <a:rPr lang="en-US" dirty="0"/>
              <a:t>Myths &amp; Truths – Column-Level Security</a:t>
            </a:r>
          </a:p>
        </p:txBody>
      </p:sp>
      <p:sp>
        <p:nvSpPr>
          <p:cNvPr id="4" name="Content Placeholder 3">
            <a:extLst>
              <a:ext uri="{FF2B5EF4-FFF2-40B4-BE49-F238E27FC236}">
                <a16:creationId xmlns:a16="http://schemas.microsoft.com/office/drawing/2014/main" id="{23AC0BE0-B2FA-A447-8B7E-5A0DBC4CF6E5}"/>
              </a:ext>
            </a:extLst>
          </p:cNvPr>
          <p:cNvSpPr>
            <a:spLocks noGrp="1"/>
          </p:cNvSpPr>
          <p:nvPr>
            <p:ph idx="1"/>
          </p:nvPr>
        </p:nvSpPr>
        <p:spPr/>
        <p:txBody>
          <a:bodyPr/>
          <a:lstStyle/>
          <a:p>
            <a:endParaRPr lang="en-US" u="sng" dirty="0"/>
          </a:p>
          <a:p>
            <a:endParaRPr lang="en-US" u="sng" dirty="0"/>
          </a:p>
          <a:p>
            <a:endParaRPr lang="en-US" u="sng" dirty="0"/>
          </a:p>
          <a:p>
            <a:r>
              <a:rPr lang="en-US" u="sng" dirty="0"/>
              <a:t>Myth</a:t>
            </a:r>
            <a:r>
              <a:rPr lang="en-US" dirty="0"/>
              <a:t>: We need to perform column-level (or cell/field-level) encryption at rest on the entire table. </a:t>
            </a:r>
          </a:p>
          <a:p>
            <a:r>
              <a:rPr lang="en-US" dirty="0"/>
              <a:t>-or-</a:t>
            </a:r>
          </a:p>
          <a:p>
            <a:r>
              <a:rPr lang="en-US" dirty="0"/>
              <a:t>Encrypt certain data fields and grant specific users Redshift User-Defined Functions (UDFs) for decryption to adequately secure highly-sensitive data.</a:t>
            </a:r>
          </a:p>
          <a:p>
            <a:r>
              <a:rPr lang="en-US" u="sng" dirty="0"/>
              <a:t>Truth</a:t>
            </a:r>
            <a:r>
              <a:rPr lang="en-US" dirty="0"/>
              <a:t>: You can achieve the same results as data encryption at rest for a table using only views, without any encryption necessary.</a:t>
            </a:r>
          </a:p>
        </p:txBody>
      </p:sp>
      <p:sp>
        <p:nvSpPr>
          <p:cNvPr id="5" name="Footer Placeholder 4">
            <a:extLst>
              <a:ext uri="{FF2B5EF4-FFF2-40B4-BE49-F238E27FC236}">
                <a16:creationId xmlns:a16="http://schemas.microsoft.com/office/drawing/2014/main" id="{76D33C75-09F9-DC43-AFA2-0D5A180BAFF0}"/>
              </a:ext>
            </a:extLst>
          </p:cNvPr>
          <p:cNvSpPr>
            <a:spLocks noGrp="1"/>
          </p:cNvSpPr>
          <p:nvPr>
            <p:ph type="ftr" sz="quarter" idx="3"/>
          </p:nvPr>
        </p:nvSpPr>
        <p:spPr/>
        <p:txBody>
          <a:bodyPr/>
          <a:lstStyle/>
          <a:p>
            <a:r>
              <a:rPr lang="en-US"/>
              <a:t>Use or disclosure of data contained on this sheet is subject to the restriction on the title page.</a:t>
            </a:r>
            <a:endParaRPr lang="en-US" dirty="0"/>
          </a:p>
        </p:txBody>
      </p:sp>
      <p:sp>
        <p:nvSpPr>
          <p:cNvPr id="6" name="Date Placeholder 5">
            <a:extLst>
              <a:ext uri="{FF2B5EF4-FFF2-40B4-BE49-F238E27FC236}">
                <a16:creationId xmlns:a16="http://schemas.microsoft.com/office/drawing/2014/main" id="{B8F37947-0B1D-3241-9E18-FD5EE88E6CDA}"/>
              </a:ext>
            </a:extLst>
          </p:cNvPr>
          <p:cNvSpPr>
            <a:spLocks noGrp="1"/>
          </p:cNvSpPr>
          <p:nvPr>
            <p:ph type="dt" sz="half" idx="2"/>
          </p:nvPr>
        </p:nvSpPr>
        <p:spPr/>
        <p:txBody>
          <a:bodyPr/>
          <a:lstStyle/>
          <a:p>
            <a:pPr algn="r"/>
            <a:fld id="{844EEFD9-E3DD-4461-ABB9-7F06736564BD}" type="datetime1">
              <a:rPr lang="en-US" smtClean="0"/>
              <a:t>2/25/2020</a:t>
            </a:fld>
            <a:endParaRPr lang="en-US" dirty="0"/>
          </a:p>
        </p:txBody>
      </p:sp>
      <p:sp>
        <p:nvSpPr>
          <p:cNvPr id="7" name="Content Placeholder 6">
            <a:extLst>
              <a:ext uri="{FF2B5EF4-FFF2-40B4-BE49-F238E27FC236}">
                <a16:creationId xmlns:a16="http://schemas.microsoft.com/office/drawing/2014/main" id="{A7BCFE84-6E61-5241-8563-A0893F82BB64}"/>
              </a:ext>
            </a:extLst>
          </p:cNvPr>
          <p:cNvSpPr>
            <a:spLocks noGrp="1"/>
          </p:cNvSpPr>
          <p:nvPr>
            <p:ph sz="quarter" idx="15"/>
          </p:nvPr>
        </p:nvSpPr>
        <p:spPr/>
        <p:txBody>
          <a:bodyPr>
            <a:normAutofit/>
          </a:bodyPr>
          <a:lstStyle/>
          <a:p>
            <a:r>
              <a:rPr lang="en-US" dirty="0"/>
              <a:t>Data encryption at rest can be configured for an entire data table within Amazon Redshift or </a:t>
            </a:r>
            <a:r>
              <a:rPr lang="en-US" dirty="0" err="1"/>
              <a:t>Accumulo</a:t>
            </a:r>
            <a:r>
              <a:rPr lang="en-US" dirty="0"/>
              <a:t>. This can have a performance impacts as you need to perform encrypt/decrypt operations for every field. Efficiencies for sorting, grouping, and search operations will be greatly impacted.</a:t>
            </a:r>
          </a:p>
          <a:p>
            <a:r>
              <a:rPr lang="en-US" dirty="0"/>
              <a:t>UDFs are less secure as they contain the encryption key for the Decrypt UDF.</a:t>
            </a:r>
          </a:p>
          <a:p>
            <a:r>
              <a:rPr lang="en-US" dirty="0"/>
              <a:t>A better approach in Redshift is to create a view of the columns that are permitted and then grant user or group permissions to use the view, but not the table. This restricts access to the table while granting access to the view that contains only the permitted columns.</a:t>
            </a:r>
          </a:p>
          <a:p>
            <a:r>
              <a:rPr lang="en-US" dirty="0"/>
              <a:t>For example:</a:t>
            </a:r>
          </a:p>
          <a:p>
            <a:pPr lvl="1"/>
            <a:r>
              <a:rPr lang="en-US" dirty="0"/>
              <a:t>CREATE VIEW </a:t>
            </a:r>
            <a:r>
              <a:rPr lang="en-US" dirty="0" err="1"/>
              <a:t>table_view</a:t>
            </a:r>
            <a:r>
              <a:rPr lang="en-US" dirty="0"/>
              <a:t> AS SELECT col1, col5 from </a:t>
            </a:r>
            <a:r>
              <a:rPr lang="en-US" dirty="0" err="1"/>
              <a:t>data_table</a:t>
            </a:r>
            <a:r>
              <a:rPr lang="en-US" dirty="0"/>
              <a:t>; </a:t>
            </a:r>
          </a:p>
          <a:p>
            <a:pPr lvl="1"/>
            <a:r>
              <a:rPr lang="en-US" dirty="0"/>
              <a:t>GRANT SELECT ON </a:t>
            </a:r>
            <a:r>
              <a:rPr lang="en-US" dirty="0" err="1"/>
              <a:t>table_view</a:t>
            </a:r>
            <a:r>
              <a:rPr lang="en-US" dirty="0"/>
              <a:t> TO GROUP </a:t>
            </a:r>
            <a:r>
              <a:rPr lang="en-US" dirty="0" err="1"/>
              <a:t>restricted_group</a:t>
            </a:r>
            <a:r>
              <a:rPr lang="en-US" dirty="0"/>
              <a:t>; </a:t>
            </a:r>
          </a:p>
          <a:p>
            <a:pPr lvl="1"/>
            <a:r>
              <a:rPr lang="en-US" dirty="0"/>
              <a:t>REVOKE ALL ON </a:t>
            </a:r>
            <a:r>
              <a:rPr lang="en-US" dirty="0" err="1"/>
              <a:t>data_table</a:t>
            </a:r>
            <a:r>
              <a:rPr lang="en-US" dirty="0"/>
              <a:t> FROM GROUP </a:t>
            </a:r>
            <a:r>
              <a:rPr lang="en-US" dirty="0" err="1"/>
              <a:t>restricted_group</a:t>
            </a:r>
            <a:r>
              <a:rPr lang="en-US" dirty="0"/>
              <a:t>;</a:t>
            </a:r>
          </a:p>
          <a:p>
            <a:r>
              <a:rPr lang="en-US" dirty="0"/>
              <a:t>This approach is much more performant and secure as you’re controlling access at the table level rather than at the UDF level.</a:t>
            </a:r>
          </a:p>
        </p:txBody>
      </p:sp>
    </p:spTree>
    <p:extLst>
      <p:ext uri="{BB962C8B-B14F-4D97-AF65-F5344CB8AC3E}">
        <p14:creationId xmlns:p14="http://schemas.microsoft.com/office/powerpoint/2010/main" val="1151557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3BD6C2-158B-4D4B-9FFA-B72667D2A398}"/>
              </a:ext>
            </a:extLst>
          </p:cNvPr>
          <p:cNvSpPr>
            <a:spLocks noGrp="1"/>
          </p:cNvSpPr>
          <p:nvPr>
            <p:ph type="sldNum" sz="quarter" idx="12"/>
          </p:nvPr>
        </p:nvSpPr>
        <p:spPr/>
        <p:txBody>
          <a:bodyPr/>
          <a:lstStyle/>
          <a:p>
            <a:fld id="{04FD9700-F5CC-49AF-BD2D-23D2173C44DC}" type="slidenum">
              <a:rPr lang="en-US" smtClean="0">
                <a:solidFill>
                  <a:prstClr val="black">
                    <a:tint val="75000"/>
                  </a:prstClr>
                </a:solidFill>
              </a:rPr>
              <a:pPr/>
              <a:t>7</a:t>
            </a:fld>
            <a:endParaRPr lang="en-US" dirty="0">
              <a:solidFill>
                <a:prstClr val="black">
                  <a:tint val="75000"/>
                </a:prstClr>
              </a:solidFill>
            </a:endParaRPr>
          </a:p>
        </p:txBody>
      </p:sp>
      <p:sp>
        <p:nvSpPr>
          <p:cNvPr id="3" name="Title 2">
            <a:extLst>
              <a:ext uri="{FF2B5EF4-FFF2-40B4-BE49-F238E27FC236}">
                <a16:creationId xmlns:a16="http://schemas.microsoft.com/office/drawing/2014/main" id="{299007C7-1998-8749-9112-664E5555771B}"/>
              </a:ext>
            </a:extLst>
          </p:cNvPr>
          <p:cNvSpPr>
            <a:spLocks noGrp="1"/>
          </p:cNvSpPr>
          <p:nvPr>
            <p:ph type="title"/>
          </p:nvPr>
        </p:nvSpPr>
        <p:spPr/>
        <p:txBody>
          <a:bodyPr/>
          <a:lstStyle/>
          <a:p>
            <a:r>
              <a:rPr lang="en-US" dirty="0"/>
              <a:t>Myths &amp; Truths – Single Source of Truth</a:t>
            </a:r>
          </a:p>
        </p:txBody>
      </p:sp>
      <p:sp>
        <p:nvSpPr>
          <p:cNvPr id="4" name="Content Placeholder 3">
            <a:extLst>
              <a:ext uri="{FF2B5EF4-FFF2-40B4-BE49-F238E27FC236}">
                <a16:creationId xmlns:a16="http://schemas.microsoft.com/office/drawing/2014/main" id="{23AC0BE0-B2FA-A447-8B7E-5A0DBC4CF6E5}"/>
              </a:ext>
            </a:extLst>
          </p:cNvPr>
          <p:cNvSpPr>
            <a:spLocks noGrp="1"/>
          </p:cNvSpPr>
          <p:nvPr>
            <p:ph idx="1"/>
          </p:nvPr>
        </p:nvSpPr>
        <p:spPr/>
        <p:txBody>
          <a:bodyPr/>
          <a:lstStyle/>
          <a:p>
            <a:endParaRPr lang="en-US" u="sng" dirty="0"/>
          </a:p>
          <a:p>
            <a:endParaRPr lang="en-US" u="sng" dirty="0"/>
          </a:p>
          <a:p>
            <a:endParaRPr lang="en-US" u="sng" dirty="0"/>
          </a:p>
          <a:p>
            <a:r>
              <a:rPr lang="en-US" u="sng" dirty="0"/>
              <a:t>Myth</a:t>
            </a:r>
            <a:r>
              <a:rPr lang="en-US" dirty="0"/>
              <a:t>: It’s nearly impossible to establish a single source of truth for data after migrating the data to a data lake from legacy systems.</a:t>
            </a:r>
          </a:p>
          <a:p>
            <a:r>
              <a:rPr lang="en-US" u="sng" dirty="0"/>
              <a:t>Truth</a:t>
            </a:r>
            <a:r>
              <a:rPr lang="en-US" dirty="0"/>
              <a:t>: You can establish a single source of truth over time by storing existing data sets in the lake and analyzing the provenance and usage of the data, allowing you to establish and enforce better data governance.</a:t>
            </a:r>
          </a:p>
        </p:txBody>
      </p:sp>
      <p:sp>
        <p:nvSpPr>
          <p:cNvPr id="5" name="Footer Placeholder 4">
            <a:extLst>
              <a:ext uri="{FF2B5EF4-FFF2-40B4-BE49-F238E27FC236}">
                <a16:creationId xmlns:a16="http://schemas.microsoft.com/office/drawing/2014/main" id="{76D33C75-09F9-DC43-AFA2-0D5A180BAFF0}"/>
              </a:ext>
            </a:extLst>
          </p:cNvPr>
          <p:cNvSpPr>
            <a:spLocks noGrp="1"/>
          </p:cNvSpPr>
          <p:nvPr>
            <p:ph type="ftr" sz="quarter" idx="3"/>
          </p:nvPr>
        </p:nvSpPr>
        <p:spPr/>
        <p:txBody>
          <a:bodyPr/>
          <a:lstStyle/>
          <a:p>
            <a:r>
              <a:rPr lang="en-US"/>
              <a:t>Use or disclosure of data contained on this sheet is subject to the restriction on the title page.</a:t>
            </a:r>
            <a:endParaRPr lang="en-US" dirty="0"/>
          </a:p>
        </p:txBody>
      </p:sp>
      <p:sp>
        <p:nvSpPr>
          <p:cNvPr id="6" name="Date Placeholder 5">
            <a:extLst>
              <a:ext uri="{FF2B5EF4-FFF2-40B4-BE49-F238E27FC236}">
                <a16:creationId xmlns:a16="http://schemas.microsoft.com/office/drawing/2014/main" id="{B8F37947-0B1D-3241-9E18-FD5EE88E6CDA}"/>
              </a:ext>
            </a:extLst>
          </p:cNvPr>
          <p:cNvSpPr>
            <a:spLocks noGrp="1"/>
          </p:cNvSpPr>
          <p:nvPr>
            <p:ph type="dt" sz="half" idx="2"/>
          </p:nvPr>
        </p:nvSpPr>
        <p:spPr/>
        <p:txBody>
          <a:bodyPr/>
          <a:lstStyle/>
          <a:p>
            <a:pPr algn="r"/>
            <a:fld id="{844EEFD9-E3DD-4461-ABB9-7F06736564BD}" type="datetime1">
              <a:rPr lang="en-US" smtClean="0"/>
              <a:t>2/25/2020</a:t>
            </a:fld>
            <a:endParaRPr lang="en-US" dirty="0"/>
          </a:p>
        </p:txBody>
      </p:sp>
      <p:sp>
        <p:nvSpPr>
          <p:cNvPr id="7" name="Content Placeholder 6">
            <a:extLst>
              <a:ext uri="{FF2B5EF4-FFF2-40B4-BE49-F238E27FC236}">
                <a16:creationId xmlns:a16="http://schemas.microsoft.com/office/drawing/2014/main" id="{A7BCFE84-6E61-5241-8563-A0893F82BB64}"/>
              </a:ext>
            </a:extLst>
          </p:cNvPr>
          <p:cNvSpPr>
            <a:spLocks noGrp="1"/>
          </p:cNvSpPr>
          <p:nvPr>
            <p:ph sz="quarter" idx="15"/>
          </p:nvPr>
        </p:nvSpPr>
        <p:spPr>
          <a:xfrm>
            <a:off x="4660491" y="1091381"/>
            <a:ext cx="7030064" cy="5307232"/>
          </a:xfrm>
        </p:spPr>
        <p:txBody>
          <a:bodyPr>
            <a:normAutofit/>
          </a:bodyPr>
          <a:lstStyle/>
          <a:p>
            <a:r>
              <a:rPr lang="en-US" dirty="0"/>
              <a:t>Establishing a single source of truth ensures that an organization structures data models and schemas so every piece of data is edited and maintained in a single place. This is a common practice in normalized databases, but difficult to achieve and maintain over time (e.g. data cultures evolve, leadership change).</a:t>
            </a:r>
          </a:p>
          <a:p>
            <a:r>
              <a:rPr lang="en-US" dirty="0"/>
              <a:t>When organizations move their data to a data lake, much of the “baggage” or problems within the data comes with this transition, including redundant and duplicative data sets, and poor data quality.</a:t>
            </a:r>
          </a:p>
          <a:p>
            <a:r>
              <a:rPr lang="en-US" dirty="0"/>
              <a:t>Using </a:t>
            </a:r>
            <a:r>
              <a:rPr lang="en-US" b="1" dirty="0"/>
              <a:t>Apache </a:t>
            </a:r>
            <a:r>
              <a:rPr lang="en-US" b="1" dirty="0" err="1"/>
              <a:t>NiFi</a:t>
            </a:r>
            <a:r>
              <a:rPr lang="en-US" b="1" dirty="0"/>
              <a:t> or Cloudera Data Flow </a:t>
            </a:r>
            <a:r>
              <a:rPr lang="en-US" dirty="0"/>
              <a:t>(powered by </a:t>
            </a:r>
            <a:r>
              <a:rPr lang="en-US" dirty="0" err="1"/>
              <a:t>NiFi</a:t>
            </a:r>
            <a:r>
              <a:rPr lang="en-US" dirty="0"/>
              <a:t>), an organization can create a robust data flow management framework to track all their data, how the data is being used and disseminated, and how data is modified. This provides complete operational oversight into your data and over time will improve data governance.</a:t>
            </a:r>
          </a:p>
          <a:p>
            <a:pPr lvl="1"/>
            <a:r>
              <a:rPr lang="en-US" dirty="0"/>
              <a:t>Complete data provenance for data in motion = better data governance</a:t>
            </a:r>
          </a:p>
          <a:p>
            <a:r>
              <a:rPr lang="en-US" dirty="0" err="1"/>
              <a:t>NiFi</a:t>
            </a:r>
            <a:r>
              <a:rPr lang="en-US" dirty="0"/>
              <a:t> stores and logs every piece of information about your data, providing capabilities that would otherwise be difficult to achieve.</a:t>
            </a:r>
          </a:p>
          <a:p>
            <a:endParaRPr lang="en-US" dirty="0"/>
          </a:p>
        </p:txBody>
      </p:sp>
    </p:spTree>
    <p:extLst>
      <p:ext uri="{BB962C8B-B14F-4D97-AF65-F5344CB8AC3E}">
        <p14:creationId xmlns:p14="http://schemas.microsoft.com/office/powerpoint/2010/main" val="862511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3BD6C2-158B-4D4B-9FFA-B72667D2A398}"/>
              </a:ext>
            </a:extLst>
          </p:cNvPr>
          <p:cNvSpPr>
            <a:spLocks noGrp="1"/>
          </p:cNvSpPr>
          <p:nvPr>
            <p:ph type="sldNum" sz="quarter" idx="12"/>
          </p:nvPr>
        </p:nvSpPr>
        <p:spPr/>
        <p:txBody>
          <a:bodyPr/>
          <a:lstStyle/>
          <a:p>
            <a:fld id="{04FD9700-F5CC-49AF-BD2D-23D2173C44DC}" type="slidenum">
              <a:rPr lang="en-US" smtClean="0">
                <a:solidFill>
                  <a:prstClr val="black">
                    <a:tint val="75000"/>
                  </a:prstClr>
                </a:solidFill>
              </a:rPr>
              <a:pPr/>
              <a:t>8</a:t>
            </a:fld>
            <a:endParaRPr lang="en-US" dirty="0">
              <a:solidFill>
                <a:prstClr val="black">
                  <a:tint val="75000"/>
                </a:prstClr>
              </a:solidFill>
            </a:endParaRPr>
          </a:p>
        </p:txBody>
      </p:sp>
      <p:sp>
        <p:nvSpPr>
          <p:cNvPr id="3" name="Title 2">
            <a:extLst>
              <a:ext uri="{FF2B5EF4-FFF2-40B4-BE49-F238E27FC236}">
                <a16:creationId xmlns:a16="http://schemas.microsoft.com/office/drawing/2014/main" id="{299007C7-1998-8749-9112-664E5555771B}"/>
              </a:ext>
            </a:extLst>
          </p:cNvPr>
          <p:cNvSpPr>
            <a:spLocks noGrp="1"/>
          </p:cNvSpPr>
          <p:nvPr>
            <p:ph type="title"/>
          </p:nvPr>
        </p:nvSpPr>
        <p:spPr/>
        <p:txBody>
          <a:bodyPr/>
          <a:lstStyle/>
          <a:p>
            <a:r>
              <a:rPr lang="en-US" dirty="0"/>
              <a:t>Myths &amp; Truths – Single Source of Truth cont.</a:t>
            </a:r>
          </a:p>
        </p:txBody>
      </p:sp>
      <p:sp>
        <p:nvSpPr>
          <p:cNvPr id="4" name="Content Placeholder 3">
            <a:extLst>
              <a:ext uri="{FF2B5EF4-FFF2-40B4-BE49-F238E27FC236}">
                <a16:creationId xmlns:a16="http://schemas.microsoft.com/office/drawing/2014/main" id="{23AC0BE0-B2FA-A447-8B7E-5A0DBC4CF6E5}"/>
              </a:ext>
            </a:extLst>
          </p:cNvPr>
          <p:cNvSpPr>
            <a:spLocks noGrp="1"/>
          </p:cNvSpPr>
          <p:nvPr>
            <p:ph idx="1"/>
          </p:nvPr>
        </p:nvSpPr>
        <p:spPr/>
        <p:txBody>
          <a:bodyPr/>
          <a:lstStyle/>
          <a:p>
            <a:endParaRPr lang="en-US" u="sng" dirty="0"/>
          </a:p>
          <a:p>
            <a:endParaRPr lang="en-US" u="sng" dirty="0"/>
          </a:p>
          <a:p>
            <a:endParaRPr lang="en-US" u="sng" dirty="0"/>
          </a:p>
          <a:p>
            <a:r>
              <a:rPr lang="en-US" u="sng" dirty="0"/>
              <a:t>Myth</a:t>
            </a:r>
            <a:r>
              <a:rPr lang="en-US" dirty="0"/>
              <a:t>: It’s nearly impossible to establish a single source of truth for data after migrating the data to a data lake from legacy systems.</a:t>
            </a:r>
          </a:p>
          <a:p>
            <a:r>
              <a:rPr lang="en-US" u="sng" dirty="0"/>
              <a:t>Truth</a:t>
            </a:r>
            <a:r>
              <a:rPr lang="en-US" dirty="0"/>
              <a:t>: You can establish a single source of truth over time by storing existing data sets in the lake and analyzing the provenance and usage of the data, allowing you to establish and enforce better data governance.</a:t>
            </a:r>
          </a:p>
        </p:txBody>
      </p:sp>
      <p:sp>
        <p:nvSpPr>
          <p:cNvPr id="5" name="Footer Placeholder 4">
            <a:extLst>
              <a:ext uri="{FF2B5EF4-FFF2-40B4-BE49-F238E27FC236}">
                <a16:creationId xmlns:a16="http://schemas.microsoft.com/office/drawing/2014/main" id="{76D33C75-09F9-DC43-AFA2-0D5A180BAFF0}"/>
              </a:ext>
            </a:extLst>
          </p:cNvPr>
          <p:cNvSpPr>
            <a:spLocks noGrp="1"/>
          </p:cNvSpPr>
          <p:nvPr>
            <p:ph type="ftr" sz="quarter" idx="3"/>
          </p:nvPr>
        </p:nvSpPr>
        <p:spPr/>
        <p:txBody>
          <a:bodyPr/>
          <a:lstStyle/>
          <a:p>
            <a:r>
              <a:rPr lang="en-US"/>
              <a:t>Use or disclosure of data contained on this sheet is subject to the restriction on the title page.</a:t>
            </a:r>
            <a:endParaRPr lang="en-US" dirty="0"/>
          </a:p>
        </p:txBody>
      </p:sp>
      <p:sp>
        <p:nvSpPr>
          <p:cNvPr id="6" name="Date Placeholder 5">
            <a:extLst>
              <a:ext uri="{FF2B5EF4-FFF2-40B4-BE49-F238E27FC236}">
                <a16:creationId xmlns:a16="http://schemas.microsoft.com/office/drawing/2014/main" id="{B8F37947-0B1D-3241-9E18-FD5EE88E6CDA}"/>
              </a:ext>
            </a:extLst>
          </p:cNvPr>
          <p:cNvSpPr>
            <a:spLocks noGrp="1"/>
          </p:cNvSpPr>
          <p:nvPr>
            <p:ph type="dt" sz="half" idx="2"/>
          </p:nvPr>
        </p:nvSpPr>
        <p:spPr/>
        <p:txBody>
          <a:bodyPr/>
          <a:lstStyle/>
          <a:p>
            <a:pPr algn="r"/>
            <a:fld id="{844EEFD9-E3DD-4461-ABB9-7F06736564BD}" type="datetime1">
              <a:rPr lang="en-US" smtClean="0"/>
              <a:t>2/25/2020</a:t>
            </a:fld>
            <a:endParaRPr lang="en-US" dirty="0"/>
          </a:p>
        </p:txBody>
      </p:sp>
      <p:sp>
        <p:nvSpPr>
          <p:cNvPr id="7" name="Content Placeholder 6">
            <a:extLst>
              <a:ext uri="{FF2B5EF4-FFF2-40B4-BE49-F238E27FC236}">
                <a16:creationId xmlns:a16="http://schemas.microsoft.com/office/drawing/2014/main" id="{A7BCFE84-6E61-5241-8563-A0893F82BB64}"/>
              </a:ext>
            </a:extLst>
          </p:cNvPr>
          <p:cNvSpPr>
            <a:spLocks noGrp="1"/>
          </p:cNvSpPr>
          <p:nvPr>
            <p:ph sz="quarter" idx="15"/>
          </p:nvPr>
        </p:nvSpPr>
        <p:spPr>
          <a:xfrm>
            <a:off x="4660491" y="1091381"/>
            <a:ext cx="7030064" cy="5044832"/>
          </a:xfrm>
        </p:spPr>
        <p:txBody>
          <a:bodyPr>
            <a:normAutofit fontScale="92500" lnSpcReduction="10000"/>
          </a:bodyPr>
          <a:lstStyle/>
          <a:p>
            <a:r>
              <a:rPr lang="en-US" dirty="0"/>
              <a:t>Capabilities include:</a:t>
            </a:r>
          </a:p>
          <a:p>
            <a:pPr lvl="1"/>
            <a:r>
              <a:rPr lang="en-US" dirty="0"/>
              <a:t>Provenance to understand the origin and attribution of all data through a drag and drop GUI</a:t>
            </a:r>
          </a:p>
          <a:p>
            <a:pPr lvl="1"/>
            <a:r>
              <a:rPr lang="en-US" dirty="0"/>
              <a:t>Determine the flow or path a given piece of data took</a:t>
            </a:r>
          </a:p>
          <a:p>
            <a:pPr lvl="1"/>
            <a:r>
              <a:rPr lang="en-US" dirty="0"/>
              <a:t>Determine the length of time a piece of data took to arrive to its destination</a:t>
            </a:r>
          </a:p>
          <a:p>
            <a:pPr lvl="1"/>
            <a:r>
              <a:rPr lang="en-US" dirty="0"/>
              <a:t>Determine what happened to data that was broken up into multiple parts and how the components are being used and stored</a:t>
            </a:r>
          </a:p>
          <a:p>
            <a:pPr lvl="1"/>
            <a:r>
              <a:rPr lang="en-US" dirty="0"/>
              <a:t>Tracking all relationships between data and the events that impacted the data</a:t>
            </a:r>
          </a:p>
          <a:p>
            <a:r>
              <a:rPr lang="en-US" dirty="0"/>
              <a:t>Benefits include:</a:t>
            </a:r>
          </a:p>
          <a:p>
            <a:pPr lvl="1"/>
            <a:r>
              <a:rPr lang="en-US" dirty="0"/>
              <a:t>This level of provenance ensures you can rewind or fast forward in the data flow to better understand where data came and went.</a:t>
            </a:r>
          </a:p>
          <a:p>
            <a:pPr lvl="1"/>
            <a:r>
              <a:rPr lang="en-US" dirty="0"/>
              <a:t>Immutability of data through </a:t>
            </a:r>
            <a:r>
              <a:rPr lang="en-US" dirty="0" err="1"/>
              <a:t>NiFi’s</a:t>
            </a:r>
            <a:r>
              <a:rPr lang="en-US" dirty="0"/>
              <a:t> fault tolerance enables you to dive into the data content.</a:t>
            </a:r>
          </a:p>
          <a:p>
            <a:pPr lvl="1"/>
            <a:r>
              <a:rPr lang="en-US" dirty="0"/>
              <a:t>Reinitiate or kick start events for whichever data sets you’d like (e.g. analyze the data content and context of a given event against new data flows).</a:t>
            </a:r>
          </a:p>
          <a:p>
            <a:pPr lvl="1"/>
            <a:r>
              <a:rPr lang="en-US" dirty="0"/>
              <a:t>Better compliance as you can prove whether data was sent to the correct systems. If you discover an issue, you can view the provenance trail to debug.</a:t>
            </a:r>
          </a:p>
          <a:p>
            <a:r>
              <a:rPr lang="en-US" dirty="0"/>
              <a:t>Even though </a:t>
            </a:r>
            <a:r>
              <a:rPr lang="en-US" dirty="0" err="1"/>
              <a:t>NiFi</a:t>
            </a:r>
            <a:r>
              <a:rPr lang="en-US" dirty="0"/>
              <a:t> is used predominantly for streaming and IoT, the capabilities and benefits it provides through its data provenance features should be considered to improve data quality, governance, and creating the single source of truth.</a:t>
            </a:r>
          </a:p>
          <a:p>
            <a:r>
              <a:rPr lang="en-US" dirty="0"/>
              <a:t>Deploy Cloudera Data Flow on the cloud through Cloudera </a:t>
            </a:r>
            <a:r>
              <a:rPr lang="en-US" dirty="0" err="1"/>
              <a:t>Atlus</a:t>
            </a:r>
            <a:endParaRPr lang="en-US" dirty="0"/>
          </a:p>
        </p:txBody>
      </p:sp>
    </p:spTree>
    <p:extLst>
      <p:ext uri="{BB962C8B-B14F-4D97-AF65-F5344CB8AC3E}">
        <p14:creationId xmlns:p14="http://schemas.microsoft.com/office/powerpoint/2010/main" val="3482865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3BD6C2-158B-4D4B-9FFA-B72667D2A398}"/>
              </a:ext>
            </a:extLst>
          </p:cNvPr>
          <p:cNvSpPr>
            <a:spLocks noGrp="1"/>
          </p:cNvSpPr>
          <p:nvPr>
            <p:ph type="sldNum" sz="quarter" idx="12"/>
          </p:nvPr>
        </p:nvSpPr>
        <p:spPr/>
        <p:txBody>
          <a:bodyPr/>
          <a:lstStyle/>
          <a:p>
            <a:fld id="{04FD9700-F5CC-49AF-BD2D-23D2173C44DC}" type="slidenum">
              <a:rPr lang="en-US" smtClean="0">
                <a:solidFill>
                  <a:prstClr val="black">
                    <a:tint val="75000"/>
                  </a:prstClr>
                </a:solidFill>
              </a:rPr>
              <a:pPr/>
              <a:t>9</a:t>
            </a:fld>
            <a:endParaRPr lang="en-US" dirty="0">
              <a:solidFill>
                <a:prstClr val="black">
                  <a:tint val="75000"/>
                </a:prstClr>
              </a:solidFill>
            </a:endParaRPr>
          </a:p>
        </p:txBody>
      </p:sp>
      <p:sp>
        <p:nvSpPr>
          <p:cNvPr id="3" name="Title 2">
            <a:extLst>
              <a:ext uri="{FF2B5EF4-FFF2-40B4-BE49-F238E27FC236}">
                <a16:creationId xmlns:a16="http://schemas.microsoft.com/office/drawing/2014/main" id="{299007C7-1998-8749-9112-664E5555771B}"/>
              </a:ext>
            </a:extLst>
          </p:cNvPr>
          <p:cNvSpPr>
            <a:spLocks noGrp="1"/>
          </p:cNvSpPr>
          <p:nvPr>
            <p:ph type="title"/>
          </p:nvPr>
        </p:nvSpPr>
        <p:spPr/>
        <p:txBody>
          <a:bodyPr/>
          <a:lstStyle/>
          <a:p>
            <a:r>
              <a:rPr lang="en-US" dirty="0"/>
              <a:t>Myths &amp; Truths – Data Swamps</a:t>
            </a:r>
          </a:p>
        </p:txBody>
      </p:sp>
      <p:sp>
        <p:nvSpPr>
          <p:cNvPr id="4" name="Content Placeholder 3">
            <a:extLst>
              <a:ext uri="{FF2B5EF4-FFF2-40B4-BE49-F238E27FC236}">
                <a16:creationId xmlns:a16="http://schemas.microsoft.com/office/drawing/2014/main" id="{23AC0BE0-B2FA-A447-8B7E-5A0DBC4CF6E5}"/>
              </a:ext>
            </a:extLst>
          </p:cNvPr>
          <p:cNvSpPr>
            <a:spLocks noGrp="1"/>
          </p:cNvSpPr>
          <p:nvPr>
            <p:ph idx="1"/>
          </p:nvPr>
        </p:nvSpPr>
        <p:spPr/>
        <p:txBody>
          <a:bodyPr/>
          <a:lstStyle/>
          <a:p>
            <a:endParaRPr lang="en-US" u="sng" dirty="0"/>
          </a:p>
          <a:p>
            <a:endParaRPr lang="en-US" u="sng" dirty="0"/>
          </a:p>
          <a:p>
            <a:endParaRPr lang="en-US" u="sng" dirty="0"/>
          </a:p>
          <a:p>
            <a:r>
              <a:rPr lang="en-US" u="sng" dirty="0"/>
              <a:t>Myth</a:t>
            </a:r>
            <a:r>
              <a:rPr lang="en-US" dirty="0"/>
              <a:t>: Data lakes eventually evolve into data swamps where data management becomes difficult and data quality is harder to enforce. Therefore, they’re best used for data dumps or “raw” data.</a:t>
            </a:r>
          </a:p>
          <a:p>
            <a:r>
              <a:rPr lang="en-US" u="sng" dirty="0"/>
              <a:t>Truth</a:t>
            </a:r>
            <a:r>
              <a:rPr lang="en-US" dirty="0"/>
              <a:t>: With proper data curation, management, lifecycle tracking, and meta data, data lakes can properly enforce data lifecycle best practices and enforce good data quality and governance. </a:t>
            </a:r>
          </a:p>
        </p:txBody>
      </p:sp>
      <p:sp>
        <p:nvSpPr>
          <p:cNvPr id="5" name="Footer Placeholder 4">
            <a:extLst>
              <a:ext uri="{FF2B5EF4-FFF2-40B4-BE49-F238E27FC236}">
                <a16:creationId xmlns:a16="http://schemas.microsoft.com/office/drawing/2014/main" id="{76D33C75-09F9-DC43-AFA2-0D5A180BAFF0}"/>
              </a:ext>
            </a:extLst>
          </p:cNvPr>
          <p:cNvSpPr>
            <a:spLocks noGrp="1"/>
          </p:cNvSpPr>
          <p:nvPr>
            <p:ph type="ftr" sz="quarter" idx="3"/>
          </p:nvPr>
        </p:nvSpPr>
        <p:spPr/>
        <p:txBody>
          <a:bodyPr/>
          <a:lstStyle/>
          <a:p>
            <a:r>
              <a:rPr lang="en-US"/>
              <a:t>Use or disclosure of data contained on this sheet is subject to the restriction on the title page.</a:t>
            </a:r>
            <a:endParaRPr lang="en-US" dirty="0"/>
          </a:p>
        </p:txBody>
      </p:sp>
      <p:sp>
        <p:nvSpPr>
          <p:cNvPr id="6" name="Date Placeholder 5">
            <a:extLst>
              <a:ext uri="{FF2B5EF4-FFF2-40B4-BE49-F238E27FC236}">
                <a16:creationId xmlns:a16="http://schemas.microsoft.com/office/drawing/2014/main" id="{B8F37947-0B1D-3241-9E18-FD5EE88E6CDA}"/>
              </a:ext>
            </a:extLst>
          </p:cNvPr>
          <p:cNvSpPr>
            <a:spLocks noGrp="1"/>
          </p:cNvSpPr>
          <p:nvPr>
            <p:ph type="dt" sz="half" idx="2"/>
          </p:nvPr>
        </p:nvSpPr>
        <p:spPr/>
        <p:txBody>
          <a:bodyPr/>
          <a:lstStyle/>
          <a:p>
            <a:pPr algn="r"/>
            <a:fld id="{844EEFD9-E3DD-4461-ABB9-7F06736564BD}" type="datetime1">
              <a:rPr lang="en-US" smtClean="0"/>
              <a:t>2/25/2020</a:t>
            </a:fld>
            <a:endParaRPr lang="en-US" dirty="0"/>
          </a:p>
        </p:txBody>
      </p:sp>
      <p:sp>
        <p:nvSpPr>
          <p:cNvPr id="7" name="Content Placeholder 6">
            <a:extLst>
              <a:ext uri="{FF2B5EF4-FFF2-40B4-BE49-F238E27FC236}">
                <a16:creationId xmlns:a16="http://schemas.microsoft.com/office/drawing/2014/main" id="{A7BCFE84-6E61-5241-8563-A0893F82BB64}"/>
              </a:ext>
            </a:extLst>
          </p:cNvPr>
          <p:cNvSpPr>
            <a:spLocks noGrp="1"/>
          </p:cNvSpPr>
          <p:nvPr>
            <p:ph sz="quarter" idx="15"/>
          </p:nvPr>
        </p:nvSpPr>
        <p:spPr/>
        <p:txBody>
          <a:bodyPr>
            <a:normAutofit fontScale="92500"/>
          </a:bodyPr>
          <a:lstStyle/>
          <a:p>
            <a:r>
              <a:rPr lang="en-US" dirty="0"/>
              <a:t>Data lakes requires curation for data that enters the lake. If you don’t have a sense of the data ingress patterns, you likely have problems elsewhere in your technology stack. The root cause of the problem usually occurs before data lands in the lake.</a:t>
            </a:r>
          </a:p>
          <a:p>
            <a:r>
              <a:rPr lang="en-US" dirty="0"/>
              <a:t>Ideas to prevent and clean the data swamp:</a:t>
            </a:r>
          </a:p>
          <a:p>
            <a:pPr lvl="1"/>
            <a:r>
              <a:rPr lang="en-US" dirty="0"/>
              <a:t>As your data lake will contain data of multiple types and structures, it’s important to establish a data governance framework early. Like any other system - garbage in, garbage out.</a:t>
            </a:r>
          </a:p>
          <a:p>
            <a:pPr lvl="1"/>
            <a:r>
              <a:rPr lang="en-US" dirty="0"/>
              <a:t>Use the correct ETL tools to make sure data is in a proper format that your analytics tools understand. Be careful – if you have a lot of different ETL tools and data warehouses integrated with your lake, there’s a break down in the process.</a:t>
            </a:r>
          </a:p>
          <a:p>
            <a:pPr lvl="1"/>
            <a:r>
              <a:rPr lang="en-US" dirty="0"/>
              <a:t>Be careful with scope creep. Some vendors will try to push yet another tool onto your stack that may make your lake less flexible and will increase vendor lock-in.</a:t>
            </a:r>
          </a:p>
          <a:p>
            <a:pPr lvl="1"/>
            <a:r>
              <a:rPr lang="en-US" dirty="0"/>
              <a:t>Leverage data provenance and lineage tools like </a:t>
            </a:r>
            <a:r>
              <a:rPr lang="en-US" dirty="0" err="1"/>
              <a:t>NiFi</a:t>
            </a:r>
            <a:r>
              <a:rPr lang="en-US" dirty="0"/>
              <a:t> to enforce good data quality and integrity before data lands in the lake and after.</a:t>
            </a:r>
          </a:p>
          <a:p>
            <a:pPr lvl="1"/>
            <a:r>
              <a:rPr lang="en-US" dirty="0"/>
              <a:t>Tag and catalog data on ingest so it’s easy for your data analysts to search for data and reduce accidental loading of duplicative data sets.</a:t>
            </a:r>
          </a:p>
          <a:p>
            <a:pPr lvl="1"/>
            <a:r>
              <a:rPr lang="en-US" dirty="0"/>
              <a:t>Automate everything – ETL, workflow processing, and data storage. The more manual processes you have, the more error-prone your data operations will be.</a:t>
            </a:r>
          </a:p>
          <a:p>
            <a:pPr lvl="1"/>
            <a:r>
              <a:rPr lang="en-US" dirty="0"/>
              <a:t>Improve the data culture – educate data stewards and data engineers on their roles, responsibilities and how it maps to data operations. </a:t>
            </a:r>
          </a:p>
          <a:p>
            <a:pPr lvl="1"/>
            <a:endParaRPr lang="en-US" dirty="0"/>
          </a:p>
          <a:p>
            <a:pPr marL="0" indent="0">
              <a:buNone/>
            </a:pPr>
            <a:endParaRPr lang="en-US" dirty="0"/>
          </a:p>
          <a:p>
            <a:pPr lvl="1"/>
            <a:endParaRPr lang="en-US" dirty="0"/>
          </a:p>
          <a:p>
            <a:endParaRPr lang="en-US" dirty="0"/>
          </a:p>
        </p:txBody>
      </p:sp>
    </p:spTree>
    <p:extLst>
      <p:ext uri="{BB962C8B-B14F-4D97-AF65-F5344CB8AC3E}">
        <p14:creationId xmlns:p14="http://schemas.microsoft.com/office/powerpoint/2010/main" val="1995847925"/>
      </p:ext>
    </p:extLst>
  </p:cSld>
  <p:clrMapOvr>
    <a:masterClrMapping/>
  </p:clrMapOvr>
</p:sld>
</file>

<file path=ppt/theme/theme1.xml><?xml version="1.0" encoding="utf-8"?>
<a:theme xmlns:a="http://schemas.openxmlformats.org/drawingml/2006/main" name="2_Office Theme">
  <a:themeElements>
    <a:clrScheme name="eGlobalTec">
      <a:dk1>
        <a:sysClr val="windowText" lastClr="000000"/>
      </a:dk1>
      <a:lt1>
        <a:sysClr val="window" lastClr="FFFFFF"/>
      </a:lt1>
      <a:dk2>
        <a:srgbClr val="104C90"/>
      </a:dk2>
      <a:lt2>
        <a:srgbClr val="E7E6E6"/>
      </a:lt2>
      <a:accent1>
        <a:srgbClr val="264074"/>
      </a:accent1>
      <a:accent2>
        <a:srgbClr val="DDB307"/>
      </a:accent2>
      <a:accent3>
        <a:srgbClr val="A1A1A1"/>
      </a:accent3>
      <a:accent4>
        <a:srgbClr val="525252"/>
      </a:accent4>
      <a:accent5>
        <a:srgbClr val="CF5300"/>
      </a:accent5>
      <a:accent6>
        <a:srgbClr val="20B2A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ransitio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eGT blue accent">
      <a:dk1>
        <a:sysClr val="windowText" lastClr="000000"/>
      </a:dk1>
      <a:lt1>
        <a:sysClr val="window" lastClr="FFFFFF"/>
      </a:lt1>
      <a:dk2>
        <a:srgbClr val="104C90"/>
      </a:dk2>
      <a:lt2>
        <a:srgbClr val="E7E6E6"/>
      </a:lt2>
      <a:accent1>
        <a:srgbClr val="264074"/>
      </a:accent1>
      <a:accent2>
        <a:srgbClr val="DDB307"/>
      </a:accent2>
      <a:accent3>
        <a:srgbClr val="A1A1A1"/>
      </a:accent3>
      <a:accent4>
        <a:srgbClr val="525252"/>
      </a:accent4>
      <a:accent5>
        <a:srgbClr val="CF5300"/>
      </a:accent5>
      <a:accent6>
        <a:srgbClr val="4BA6D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15144CE702114D8828174A36C10051" ma:contentTypeVersion="20" ma:contentTypeDescription="Create a new document." ma:contentTypeScope="" ma:versionID="537cf9a1e5e46045c620d1b5f9a04eee">
  <xsd:schema xmlns:xsd="http://www.w3.org/2001/XMLSchema" xmlns:xs="http://www.w3.org/2001/XMLSchema" xmlns:p="http://schemas.microsoft.com/office/2006/metadata/properties" xmlns:ns2="8899f78c-ea99-470e-a4e0-576d73ebaae5" xmlns:ns3="7ece7503-478f-4834-af2c-e944a8d2090d" xmlns:ns4="3862d68e-de55-4f83-b0e7-dbb8ffc95343" targetNamespace="http://schemas.microsoft.com/office/2006/metadata/properties" ma:root="true" ma:fieldsID="76a25a71ffabb88b0fb5be3a9bab7153" ns2:_="" ns3:_="" ns4:_="">
    <xsd:import namespace="8899f78c-ea99-470e-a4e0-576d73ebaae5"/>
    <xsd:import namespace="7ece7503-478f-4834-af2c-e944a8d2090d"/>
    <xsd:import namespace="3862d68e-de55-4f83-b0e7-dbb8ffc95343"/>
    <xsd:element name="properties">
      <xsd:complexType>
        <xsd:sequence>
          <xsd:element name="documentManagement">
            <xsd:complexType>
              <xsd:all>
                <xsd:element ref="ns2:SharedWithUsers" minOccurs="0"/>
                <xsd:element ref="ns3:SharingHintHash" minOccurs="0"/>
                <xsd:element ref="ns3:SharedWithDetails" minOccurs="0"/>
                <xsd:element ref="ns3:LastSharedByUser" minOccurs="0"/>
                <xsd:element ref="ns3:LastSharedByTime" minOccurs="0"/>
                <xsd:element ref="ns4:MediaServiceMetadata" minOccurs="0"/>
                <xsd:element ref="ns4:MediaServiceFastMetadata" minOccurs="0"/>
                <xsd:element ref="ns4:MediaServiceEventHashCode" minOccurs="0"/>
                <xsd:element ref="ns4:MediaServiceGenerationTime" minOccurs="0"/>
                <xsd:element ref="ns4:MediaServiceAutoTag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99f78c-ea99-470e-a4e0-576d73ebaae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ece7503-478f-4834-af2c-e944a8d2090d" elementFormDefault="qualified">
    <xsd:import namespace="http://schemas.microsoft.com/office/2006/documentManagement/types"/>
    <xsd:import namespace="http://schemas.microsoft.com/office/infopath/2007/PartnerControls"/>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862d68e-de55-4f83-b0e7-dbb8ffc95343"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8899f78c-ea99-470e-a4e0-576d73ebaae5">
      <UserInfo>
        <DisplayName>Jesus Jackson</DisplayName>
        <AccountId>2257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6DEFA9-00DC-413C-9F8F-297AAF8A97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99f78c-ea99-470e-a4e0-576d73ebaae5"/>
    <ds:schemaRef ds:uri="7ece7503-478f-4834-af2c-e944a8d2090d"/>
    <ds:schemaRef ds:uri="3862d68e-de55-4f83-b0e7-dbb8ffc953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D44C7A-25A5-453C-B105-4436624A88BD}">
  <ds:schemaRefs>
    <ds:schemaRef ds:uri="http://schemas.microsoft.com/office/2006/metadata/properties"/>
    <ds:schemaRef ds:uri="http://schemas.microsoft.com/office/infopath/2007/PartnerControls"/>
    <ds:schemaRef ds:uri="8899f78c-ea99-470e-a4e0-576d73ebaae5"/>
  </ds:schemaRefs>
</ds:datastoreItem>
</file>

<file path=customXml/itemProps3.xml><?xml version="1.0" encoding="utf-8"?>
<ds:datastoreItem xmlns:ds="http://schemas.openxmlformats.org/officeDocument/2006/customXml" ds:itemID="{F79BE6FA-DBC5-4657-AC49-9EB587CBAC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261</TotalTime>
  <Words>2733</Words>
  <Application>Microsoft Office PowerPoint</Application>
  <PresentationFormat>Widescreen</PresentationFormat>
  <Paragraphs>174</Paragraphs>
  <Slides>13</Slides>
  <Notes>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13</vt:i4>
      </vt:variant>
    </vt:vector>
  </HeadingPairs>
  <TitlesOfParts>
    <vt:vector size="20" baseType="lpstr">
      <vt:lpstr>Arial</vt:lpstr>
      <vt:lpstr>Calibri</vt:lpstr>
      <vt:lpstr>Calibri Light</vt:lpstr>
      <vt:lpstr>Century Gothic</vt:lpstr>
      <vt:lpstr>2_Office Theme</vt:lpstr>
      <vt:lpstr>Transition Slide</vt:lpstr>
      <vt:lpstr>3_Office Theme</vt:lpstr>
      <vt:lpstr>PowerPoint Presentation</vt:lpstr>
      <vt:lpstr>About Your Speaker</vt:lpstr>
      <vt:lpstr>PowerPoint Presentation</vt:lpstr>
      <vt:lpstr>3 Most Common Needs for a Data Lake</vt:lpstr>
      <vt:lpstr>Myths &amp; Truths – Cross-Cluster Search</vt:lpstr>
      <vt:lpstr>Myths &amp; Truths – Column-Level Security</vt:lpstr>
      <vt:lpstr>Myths &amp; Truths – Single Source of Truth</vt:lpstr>
      <vt:lpstr>Myths &amp; Truths – Single Source of Truth cont.</vt:lpstr>
      <vt:lpstr>Myths &amp; Truths – Data Swamps</vt:lpstr>
      <vt:lpstr>Myths &amp; Truths – Legacy Systems | Machine Learning</vt:lpstr>
      <vt:lpstr>Use Cases &amp; Closing Thoughts</vt:lpstr>
      <vt:lpstr>Use Cases &amp; Closing Thoughts</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Jesus Jackson</dc:creator>
  <cp:lastModifiedBy>Jesus Jackson</cp:lastModifiedBy>
  <cp:revision>3</cp:revision>
  <dcterms:created xsi:type="dcterms:W3CDTF">2020-02-24T21:51:44Z</dcterms:created>
  <dcterms:modified xsi:type="dcterms:W3CDTF">2020-02-25T19:04:21Z</dcterms:modified>
</cp:coreProperties>
</file>